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58" r:id="rId4"/>
    <p:sldId id="259" r:id="rId5"/>
    <p:sldId id="301" r:id="rId7"/>
    <p:sldId id="302" r:id="rId8"/>
    <p:sldId id="303" r:id="rId9"/>
    <p:sldId id="304" r:id="rId10"/>
    <p:sldId id="305" r:id="rId11"/>
    <p:sldId id="306" r:id="rId12"/>
    <p:sldId id="312" r:id="rId13"/>
    <p:sldId id="307" r:id="rId14"/>
    <p:sldId id="308" r:id="rId15"/>
    <p:sldId id="309" r:id="rId16"/>
    <p:sldId id="313" r:id="rId17"/>
    <p:sldId id="310" r:id="rId18"/>
    <p:sldId id="314" r:id="rId19"/>
    <p:sldId id="311" r:id="rId20"/>
    <p:sldId id="315" r:id="rId21"/>
    <p:sldId id="316" r:id="rId22"/>
    <p:sldId id="317" r:id="rId23"/>
    <p:sldId id="318" r:id="rId24"/>
    <p:sldId id="319" r:id="rId25"/>
    <p:sldId id="326" r:id="rId26"/>
    <p:sldId id="327" r:id="rId27"/>
    <p:sldId id="328" r:id="rId28"/>
    <p:sldId id="329" r:id="rId29"/>
    <p:sldId id="330" r:id="rId30"/>
    <p:sldId id="260" r:id="rId31"/>
    <p:sldId id="331" r:id="rId32"/>
    <p:sldId id="333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9" r:id="rId41"/>
    <p:sldId id="350" r:id="rId42"/>
    <p:sldId id="352" r:id="rId43"/>
    <p:sldId id="334" r:id="rId44"/>
    <p:sldId id="344" r:id="rId45"/>
    <p:sldId id="345" r:id="rId46"/>
    <p:sldId id="346" r:id="rId47"/>
    <p:sldId id="347" r:id="rId48"/>
    <p:sldId id="348" r:id="rId49"/>
    <p:sldId id="353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332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2993-DAE9-4A6F-8058-C2CE96A50E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9360D-E38F-406D-8A42-08C7FE7A00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9360D-E38F-406D-8A42-08C7FE7A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AD05A-9CE8-4844-8F3D-F9D7FA4E5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7834D-A4F8-48D5-B727-D53D3BC8D9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E1502-9F1A-42CB-A4B8-BF53AF849B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1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1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jpeg"/><Relationship Id="rId1" Type="http://schemas.openxmlformats.org/officeDocument/2006/relationships/image" Target="../media/image110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1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4.xml"/><Relationship Id="rId4" Type="http://schemas.openxmlformats.org/officeDocument/2006/relationships/slide" Target="slide60.xml"/><Relationship Id="rId3" Type="http://schemas.openxmlformats.org/officeDocument/2006/relationships/slide" Target="slide28.xml"/><Relationship Id="rId2" Type="http://schemas.openxmlformats.org/officeDocument/2006/relationships/slide" Target="slide59.xml"/><Relationship Id="rId1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DIP</a:t>
            </a:r>
            <a:r>
              <a:rPr lang="zh-CN" altLang="en-US" b="1" dirty="0"/>
              <a:t>第二次习题课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那天行</a:t>
            </a:r>
            <a:endParaRPr lang="en-US" altLang="zh-CN" dirty="0"/>
          </a:p>
          <a:p>
            <a:r>
              <a:rPr lang="en-US" altLang="zh-CN" dirty="0"/>
              <a:t>natianxing@pku.edu.cn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510" y="1467167"/>
            <a:ext cx="7388980" cy="5042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75" y="1533260"/>
            <a:ext cx="7230422" cy="50638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04" y="1375657"/>
            <a:ext cx="3277057" cy="25149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436" y="4106507"/>
            <a:ext cx="3104998" cy="2514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514" y="2068311"/>
            <a:ext cx="5004397" cy="44245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8812" b="38527"/>
          <a:stretch>
            <a:fillRect/>
          </a:stretch>
        </p:blipFill>
        <p:spPr>
          <a:xfrm>
            <a:off x="627914" y="1939565"/>
            <a:ext cx="4955763" cy="23315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0" y="4627590"/>
            <a:ext cx="4477525" cy="16240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199" y="94059"/>
            <a:ext cx="6460067" cy="66698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9" y="1540975"/>
            <a:ext cx="3658321" cy="6434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909" y="1540975"/>
            <a:ext cx="3658321" cy="643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01" y="2866538"/>
            <a:ext cx="9368172" cy="27582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354361"/>
            <a:ext cx="3225800" cy="28520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1950" y="1197153"/>
            <a:ext cx="3400900" cy="50394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0" y="1656158"/>
            <a:ext cx="8638501" cy="40046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8796" y="644033"/>
            <a:ext cx="3145132" cy="58488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52" y="1500534"/>
            <a:ext cx="7856634" cy="4992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6891" y="2474835"/>
            <a:ext cx="6766576" cy="37514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4" y="1614791"/>
            <a:ext cx="4665699" cy="51199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57" y="1690688"/>
            <a:ext cx="5123957" cy="44330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77" y="0"/>
            <a:ext cx="5496539" cy="67225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923" y="1488336"/>
            <a:ext cx="6397948" cy="4957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Opencv</a:t>
            </a:r>
            <a:r>
              <a:rPr lang="zh-CN" altLang="en-US" dirty="0"/>
              <a:t>基础</a:t>
            </a:r>
            <a:endParaRPr lang="en-US" altLang="zh-CN" dirty="0"/>
          </a:p>
          <a:p>
            <a:pPr lvl="1"/>
            <a:r>
              <a:rPr lang="zh-CN" altLang="en-US" dirty="0"/>
              <a:t>几何变换</a:t>
            </a:r>
            <a:endParaRPr lang="en-US" altLang="zh-CN" dirty="0"/>
          </a:p>
          <a:p>
            <a:pPr lvl="1"/>
            <a:r>
              <a:rPr lang="zh-CN" altLang="en-US" dirty="0"/>
              <a:t>灰度变换</a:t>
            </a:r>
            <a:endParaRPr lang="en-US" altLang="zh-CN" dirty="0"/>
          </a:p>
          <a:p>
            <a:pPr lvl="1"/>
            <a:r>
              <a:rPr lang="zh-CN" altLang="en-US" dirty="0"/>
              <a:t>空间域滤波</a:t>
            </a:r>
            <a:endParaRPr lang="en-US" altLang="zh-CN" dirty="0"/>
          </a:p>
          <a:p>
            <a:r>
              <a:rPr lang="zh-CN" altLang="en-US" dirty="0"/>
              <a:t>作业讲评</a:t>
            </a:r>
            <a:endParaRPr lang="en-US" altLang="zh-CN" dirty="0"/>
          </a:p>
          <a:p>
            <a:r>
              <a:rPr lang="zh-CN" altLang="en-US" dirty="0"/>
              <a:t>拓展内容</a:t>
            </a:r>
            <a:endParaRPr lang="en-US" altLang="zh-CN" dirty="0"/>
          </a:p>
          <a:p>
            <a:pPr lvl="1"/>
            <a:r>
              <a:rPr lang="zh-CN" altLang="en-US" dirty="0"/>
              <a:t>去雾</a:t>
            </a:r>
            <a:endParaRPr lang="en-US" altLang="zh-CN" dirty="0"/>
          </a:p>
          <a:p>
            <a:pPr lvl="1"/>
            <a:r>
              <a:rPr lang="zh-CN" altLang="en-US" dirty="0"/>
              <a:t>双边滤波</a:t>
            </a:r>
            <a:endParaRPr lang="en-US" altLang="zh-CN" dirty="0"/>
          </a:p>
          <a:p>
            <a:pPr lvl="1"/>
            <a:r>
              <a:rPr lang="en-US" altLang="zh-CN" dirty="0" err="1"/>
              <a:t>Retinex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230" y="2028825"/>
            <a:ext cx="8924925" cy="116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3" y="1649717"/>
            <a:ext cx="3175378" cy="2431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" y="4040621"/>
            <a:ext cx="3139552" cy="2537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230" y="3411137"/>
            <a:ext cx="8982075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416" y="1686856"/>
            <a:ext cx="9416955" cy="7608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16" y="2568410"/>
            <a:ext cx="6810375" cy="333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3065061"/>
            <a:ext cx="4933950" cy="3714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94" y="3022518"/>
            <a:ext cx="4627206" cy="37403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644" y="838888"/>
            <a:ext cx="3679482" cy="5462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750" y="333717"/>
            <a:ext cx="8649191" cy="2894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2" y="3301886"/>
            <a:ext cx="11853816" cy="3222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4" y="1497561"/>
            <a:ext cx="3610479" cy="13336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1370" y="365125"/>
            <a:ext cx="3181794" cy="61444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6" y="1690688"/>
            <a:ext cx="6974775" cy="28310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1901" y="853114"/>
            <a:ext cx="2639293" cy="5151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01" y="1690688"/>
            <a:ext cx="8106906" cy="39534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9449382" cy="29656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476" y="1384816"/>
            <a:ext cx="8286324" cy="1795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8" y="3359080"/>
            <a:ext cx="8841779" cy="3133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6" y="1469787"/>
            <a:ext cx="1887698" cy="4418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530" y="1661288"/>
            <a:ext cx="5918937" cy="2143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5351"/>
            <a:ext cx="12192000" cy="28226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6" y="1469787"/>
            <a:ext cx="1887698" cy="4418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Opencv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基础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几何变换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灰度变换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空间域滤波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作业讲评</a:t>
            </a:r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拓展内容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去雾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双边滤波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Retinex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243" y="129174"/>
            <a:ext cx="8027603" cy="1561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05" y="1966277"/>
            <a:ext cx="8431978" cy="1192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32" y="3180300"/>
            <a:ext cx="6428935" cy="3312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Opencv</a:t>
            </a:r>
            <a:r>
              <a:rPr lang="zh-CN" altLang="en-US" dirty="0"/>
              <a:t>基础</a:t>
            </a:r>
            <a:endParaRPr lang="en-US" altLang="zh-CN" dirty="0"/>
          </a:p>
          <a:p>
            <a:pPr lvl="1"/>
            <a:r>
              <a:rPr lang="zh-CN" altLang="en-US" dirty="0"/>
              <a:t>几何变换</a:t>
            </a:r>
            <a:endParaRPr lang="en-US" altLang="zh-CN" dirty="0"/>
          </a:p>
          <a:p>
            <a:pPr lvl="1"/>
            <a:r>
              <a:rPr lang="zh-CN" altLang="en-US" dirty="0"/>
              <a:t>灰度变换</a:t>
            </a:r>
            <a:endParaRPr lang="en-US" altLang="zh-CN" dirty="0"/>
          </a:p>
          <a:p>
            <a:pPr lvl="1"/>
            <a:r>
              <a:rPr lang="zh-CN" altLang="en-US" dirty="0"/>
              <a:t>空间域滤波</a:t>
            </a:r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作业讲评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拓展内容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去雾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双边滤波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Retinex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5302" y="212603"/>
            <a:ext cx="2962688" cy="724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44" y="989358"/>
            <a:ext cx="6420746" cy="533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2831"/>
            <a:ext cx="7661751" cy="49700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46724" y="2944733"/>
            <a:ext cx="3210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题目本意是什么？</a:t>
            </a:r>
            <a:endParaRPr lang="en-US" altLang="zh-CN" dirty="0"/>
          </a:p>
          <a:p>
            <a:r>
              <a:rPr lang="zh-CN" altLang="en-US" dirty="0"/>
              <a:t>模拟采样后插值的算法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具体流程是什么？</a:t>
            </a:r>
            <a:endParaRPr lang="en-US" altLang="zh-CN" dirty="0"/>
          </a:p>
          <a:p>
            <a:r>
              <a:rPr lang="zh-CN" altLang="en-US" dirty="0"/>
              <a:t>先还原</a:t>
            </a:r>
            <a:r>
              <a:rPr lang="en-US" altLang="zh-CN" dirty="0" err="1"/>
              <a:t>rawdata</a:t>
            </a:r>
            <a:r>
              <a:rPr lang="zh-CN" altLang="en-US" dirty="0"/>
              <a:t>，再进行重建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5302" y="212603"/>
            <a:ext cx="2962688" cy="724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44" y="989358"/>
            <a:ext cx="6420746" cy="533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12" y="1657769"/>
            <a:ext cx="6977575" cy="22578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15552"/>
            <a:ext cx="12192000" cy="2734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5302" y="212603"/>
            <a:ext cx="2962688" cy="724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34" y="846204"/>
            <a:ext cx="1867161" cy="4858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1377103"/>
            <a:ext cx="11469701" cy="3810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69" y="1795265"/>
            <a:ext cx="11128062" cy="5062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6" y="1494511"/>
            <a:ext cx="11222016" cy="495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3" y="2243731"/>
            <a:ext cx="8573696" cy="11526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58" y="3565360"/>
            <a:ext cx="8621083" cy="19205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" y="3587160"/>
            <a:ext cx="12041440" cy="26095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55" y="1490635"/>
            <a:ext cx="7935432" cy="400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567" y="2126690"/>
            <a:ext cx="4072865" cy="12245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55" y="1490635"/>
            <a:ext cx="7935432" cy="400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67" y="2126690"/>
            <a:ext cx="4072865" cy="122452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6790"/>
            <a:ext cx="12192000" cy="33738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55" y="1490635"/>
            <a:ext cx="7935432" cy="400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67" y="2126690"/>
            <a:ext cx="4072865" cy="122452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702"/>
            <a:ext cx="12192000" cy="26700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95" y="1494511"/>
            <a:ext cx="9069066" cy="5811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" y="2133474"/>
            <a:ext cx="11193194" cy="44516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592" y="2026755"/>
            <a:ext cx="31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一些问题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76" y="1772614"/>
            <a:ext cx="2076518" cy="3900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80276" y="5631445"/>
            <a:ext cx="24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.</a:t>
            </a:r>
            <a:r>
              <a:rPr lang="en-US" altLang="zh-CN" b="1" dirty="0" err="1"/>
              <a:t>astype</a:t>
            </a:r>
            <a:r>
              <a:rPr lang="en-US" altLang="zh-CN" b="1" dirty="0"/>
              <a:t>(np.uint8)</a:t>
            </a:r>
            <a:endParaRPr lang="en-US" altLang="zh-CN" b="1" dirty="0"/>
          </a:p>
          <a:p>
            <a:r>
              <a:rPr lang="en-US" altLang="zh-CN" b="1" dirty="0"/>
              <a:t>int()  </a:t>
            </a:r>
            <a:r>
              <a:rPr lang="en-US" altLang="zh-CN" b="1" dirty="0" err="1"/>
              <a:t>np.rint</a:t>
            </a:r>
            <a:r>
              <a:rPr lang="en-US" altLang="zh-CN" b="1" dirty="0"/>
              <a:t>()  abs()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598" y="1975385"/>
            <a:ext cx="1629302" cy="35229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378389" y="5718801"/>
            <a:ext cx="21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details for </a:t>
            </a:r>
            <a:r>
              <a:rPr lang="en-US" altLang="zh-CN" b="1" dirty="0" err="1"/>
              <a:t>algo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9" y="3105137"/>
            <a:ext cx="1692771" cy="3693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49476" y="4092582"/>
            <a:ext cx="21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竟然超过</a:t>
            </a:r>
            <a:r>
              <a:rPr lang="en-US" altLang="zh-CN" b="1" dirty="0"/>
              <a:t>255</a:t>
            </a:r>
            <a:r>
              <a:rPr lang="zh-CN" altLang="en-US" b="1" dirty="0"/>
              <a:t>了？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6" y="3568197"/>
            <a:ext cx="4210638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757" y="1900893"/>
            <a:ext cx="733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一些建议</a:t>
            </a:r>
            <a:endParaRPr lang="en-US" altLang="zh-CN" b="1" dirty="0"/>
          </a:p>
          <a:p>
            <a:endParaRPr lang="en-US" altLang="zh-CN" b="1" dirty="0"/>
          </a:p>
          <a:p>
            <a:pPr marL="342900" indent="-342900">
              <a:buAutoNum type="arabicPeriod"/>
            </a:pPr>
            <a:r>
              <a:rPr lang="en-US" altLang="zh-CN" b="1" dirty="0"/>
              <a:t>Python</a:t>
            </a:r>
            <a:r>
              <a:rPr lang="zh-CN" altLang="en-US" b="1" dirty="0"/>
              <a:t>的代码要更“函数式”一些，尽量减少</a:t>
            </a:r>
            <a:r>
              <a:rPr lang="en-US" altLang="zh-CN" b="1" dirty="0"/>
              <a:t>C-style</a:t>
            </a:r>
            <a:r>
              <a:rPr lang="zh-CN" altLang="en-US" b="1" dirty="0"/>
              <a:t>的代码，这也是很多同学最后的结果差异不大，但是还是会有细节问题的原因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多熟悉</a:t>
            </a:r>
            <a:r>
              <a:rPr lang="en-US" altLang="zh-CN" b="1" dirty="0" err="1"/>
              <a:t>numpy</a:t>
            </a:r>
            <a:r>
              <a:rPr lang="zh-CN" altLang="en-US" b="1" dirty="0"/>
              <a:t> </a:t>
            </a:r>
            <a:r>
              <a:rPr lang="en-US" altLang="zh-CN" b="1" dirty="0" err="1"/>
              <a:t>opencv</a:t>
            </a:r>
            <a:r>
              <a:rPr lang="zh-CN" altLang="en-US" b="1" dirty="0"/>
              <a:t>的库函数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75" y="4079944"/>
            <a:ext cx="9921360" cy="2375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0" y="1523055"/>
            <a:ext cx="12192000" cy="51218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249" y="770510"/>
            <a:ext cx="2962688" cy="724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890" y="1562100"/>
            <a:ext cx="114115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一点扩展：关于图像解镶嵌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1. 由于Bayer格式数据含有两个G，一个R</a:t>
            </a:r>
            <a:r>
              <a:rPr lang="zh-CN" altLang="en-US" b="1" dirty="0"/>
              <a:t>，</a:t>
            </a:r>
            <a:r>
              <a:rPr lang="en-US" altLang="zh-CN" b="1" dirty="0"/>
              <a:t>一个B</a:t>
            </a:r>
            <a:r>
              <a:rPr lang="zh-CN" altLang="en-US" b="1" dirty="0"/>
              <a:t>。</a:t>
            </a:r>
            <a:r>
              <a:rPr lang="en-US" altLang="zh-CN" b="1" dirty="0"/>
              <a:t>一般先对G进行插值，得到完整的G，然后在以G为基准插值得到完整的R和B。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常用的一些插值算法：双线性插值（然而可能会引起比较严重的伪影），双立方</a:t>
            </a:r>
            <a:r>
              <a:rPr lang="zh-CN" altLang="en-US" b="1" dirty="0"/>
              <a:t>等等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3. demosaic</a:t>
            </a:r>
            <a:r>
              <a:rPr lang="zh-CN" altLang="en-US" b="1" dirty="0"/>
              <a:t>的主要算法分为两类：利用光谱相似性原理和利用</a:t>
            </a:r>
            <a:r>
              <a:rPr lang="zh-CN" altLang="en-US" b="1" dirty="0"/>
              <a:t>空间相似性原理</a:t>
            </a:r>
            <a:endParaRPr lang="zh-CN" altLang="en-US" b="1" dirty="0"/>
          </a:p>
          <a:p>
            <a:r>
              <a:rPr lang="en-US" altLang="zh-CN" b="1" dirty="0"/>
              <a:t> 	</a:t>
            </a:r>
            <a:r>
              <a:rPr lang="zh-CN" altLang="en-US" b="1" dirty="0"/>
              <a:t>光谱相似性原理：</a:t>
            </a:r>
            <a:r>
              <a:rPr lang="en-US" altLang="zh-CN" b="1" dirty="0"/>
              <a:t>R-G</a:t>
            </a:r>
            <a:r>
              <a:rPr lang="zh-CN" altLang="en-US" b="1" dirty="0"/>
              <a:t>在邻域变化缓慢</a:t>
            </a:r>
            <a:r>
              <a:rPr lang="en-US" altLang="zh-CN" b="1" dirty="0"/>
              <a:t> </a:t>
            </a:r>
            <a:r>
              <a:rPr lang="zh-CN" altLang="en-US" b="1" dirty="0"/>
              <a:t>（色差恒定理论）</a:t>
            </a:r>
            <a:endParaRPr lang="zh-CN" altLang="en-US" b="1" dirty="0"/>
          </a:p>
          <a:p>
            <a:r>
              <a:rPr lang="en-US" altLang="zh-CN" b="1" dirty="0"/>
              <a:t>		目的</a:t>
            </a:r>
            <a:r>
              <a:rPr lang="zh-CN" altLang="en-US" b="1" dirty="0"/>
              <a:t>：</a:t>
            </a:r>
            <a:r>
              <a:rPr lang="en-US" altLang="zh-CN" b="1" dirty="0"/>
              <a:t>把颜色通道之间的相关性信息引入颜色插值算法，提高插值的准确性。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b="1" dirty="0"/>
              <a:t>空间相似性原理：考虑图像的梯度变化，选择插值方向（插值的方向是梯度最小的</a:t>
            </a:r>
            <a:r>
              <a:rPr lang="zh-CN" altLang="en-US" b="1" dirty="0"/>
              <a:t>方向）</a:t>
            </a:r>
            <a:endParaRPr lang="en-US" altLang="zh-CN" b="1" dirty="0"/>
          </a:p>
          <a:p>
            <a:endParaRPr lang="zh-CN" altLang="en-US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6462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87" y="2875554"/>
            <a:ext cx="8202054" cy="3021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6462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1048"/>
            <a:ext cx="12192000" cy="41267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359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76" y="2226600"/>
            <a:ext cx="8392696" cy="45726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359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17" y="2226600"/>
            <a:ext cx="8679766" cy="45098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040"/>
            <a:ext cx="12192000" cy="6517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87" y="2280918"/>
            <a:ext cx="7992590" cy="45726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8" y="1690688"/>
            <a:ext cx="4324954" cy="428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71" y="2584968"/>
            <a:ext cx="9031458" cy="308624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作业讲评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532" y="230188"/>
            <a:ext cx="3599081" cy="13279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2156457"/>
            <a:ext cx="63229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一些问题</a:t>
            </a:r>
            <a:endParaRPr lang="en-US" altLang="zh-CN" b="1" dirty="0"/>
          </a:p>
          <a:p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题目的要求还是要看清的，比如要求变换后保留整体的图像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理解题意，</a:t>
            </a:r>
            <a:r>
              <a:rPr lang="en-US" altLang="zh-CN" b="1" dirty="0" err="1"/>
              <a:t>eg</a:t>
            </a:r>
            <a:r>
              <a:rPr lang="zh-CN" altLang="en-US" b="1" dirty="0"/>
              <a:t>原图左下角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“双二次”，</a:t>
            </a:r>
            <a:r>
              <a:rPr lang="en-US" altLang="zh-CN" b="1" dirty="0"/>
              <a:t>cv2.INTER_LINEAR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/>
              <a:t>熟悉</a:t>
            </a:r>
            <a:r>
              <a:rPr lang="en-US" altLang="zh-CN" b="1" dirty="0" err="1"/>
              <a:t>opencv</a:t>
            </a:r>
            <a:r>
              <a:rPr lang="zh-CN" altLang="en-US" b="1" dirty="0"/>
              <a:t>的库函数，避免手动造轮子</a:t>
            </a:r>
            <a:endParaRPr lang="en-US" altLang="zh-CN" b="1" dirty="0"/>
          </a:p>
          <a:p>
            <a:pPr lvl="1"/>
            <a:r>
              <a:rPr lang="en-US" altLang="zh-CN" b="1" dirty="0" err="1"/>
              <a:t>Eg</a:t>
            </a:r>
            <a:r>
              <a:rPr lang="en-US" altLang="zh-CN" b="1" dirty="0"/>
              <a:t>: cv2.getRotationMatrix2D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多去看看别人的代码，写代码离不开</a:t>
            </a:r>
            <a:r>
              <a:rPr lang="en-US" altLang="zh-CN" b="1" dirty="0"/>
              <a:t>google</a:t>
            </a:r>
            <a:r>
              <a:rPr lang="zh-CN" altLang="en-US" b="1" dirty="0"/>
              <a:t>，离不开各种</a:t>
            </a:r>
            <a:r>
              <a:rPr lang="en-US" altLang="zh-CN" b="1" dirty="0"/>
              <a:t>doc</a:t>
            </a:r>
            <a:r>
              <a:rPr lang="zh-CN" altLang="en-US" b="1" dirty="0"/>
              <a:t>，写作业的时候也鼓励大家多去网上搜一搜别人是怎么写的。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Opencv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基础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几何变换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灰度变换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空间域滤波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作业讲评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拓展内容</a:t>
            </a:r>
            <a:endParaRPr lang="en-US" altLang="zh-CN" dirty="0"/>
          </a:p>
          <a:p>
            <a:pPr lvl="1"/>
            <a:r>
              <a:rPr lang="zh-CN" altLang="en-US" dirty="0"/>
              <a:t>基于暗通道先验的去雾算法</a:t>
            </a:r>
            <a:endParaRPr lang="en-US" altLang="zh-CN" dirty="0"/>
          </a:p>
          <a:p>
            <a:pPr lvl="1"/>
            <a:r>
              <a:rPr lang="zh-CN" altLang="en-US" dirty="0"/>
              <a:t>双边滤波</a:t>
            </a:r>
            <a:endParaRPr lang="en-US" altLang="zh-CN" dirty="0"/>
          </a:p>
          <a:p>
            <a:pPr lvl="1"/>
            <a:r>
              <a:rPr lang="en-US" altLang="zh-CN" dirty="0" err="1"/>
              <a:t>Retinex</a:t>
            </a:r>
            <a:endParaRPr lang="en-US" altLang="zh-C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375"/>
              </a:lnSpc>
              <a:spcBef>
                <a:spcPts val="190"/>
              </a:spcBef>
            </a:pPr>
            <a:r>
              <a:rPr lang="zh-CN" altLang="zh-CN" dirty="0">
                <a:latin typeface="宋体" panose="02010600030101010101" pitchFamily="2" charset="-122"/>
              </a:rPr>
              <a:t>出处：</a:t>
            </a:r>
            <a:endParaRPr lang="zh-CN" altLang="zh-CN" dirty="0">
              <a:latin typeface="宋体" panose="02010600030101010101" pitchFamily="2" charset="-122"/>
            </a:endParaRPr>
          </a:p>
          <a:p>
            <a:pPr>
              <a:lnSpc>
                <a:spcPts val="2375"/>
              </a:lnSpc>
              <a:spcBef>
                <a:spcPts val="75"/>
              </a:spcBef>
            </a:pPr>
            <a:r>
              <a:rPr lang="zh-CN" altLang="zh-CN" dirty="0">
                <a:latin typeface="Georgia" panose="02040502050405020303" pitchFamily="18" charset="0"/>
              </a:rPr>
              <a:t>Single Image Haze Removal using Dark Channel Prior, by Kaiming  He, Jian Sun, and Xiaoou Tang, in CVPR 2009</a:t>
            </a:r>
            <a:endParaRPr lang="en-US" altLang="zh-CN" dirty="0">
              <a:latin typeface="Georgia" panose="02040502050405020303" pitchFamily="18" charset="0"/>
            </a:endParaRPr>
          </a:p>
          <a:p>
            <a:pPr>
              <a:lnSpc>
                <a:spcPts val="2375"/>
              </a:lnSpc>
              <a:spcBef>
                <a:spcPts val="75"/>
              </a:spcBef>
            </a:pPr>
            <a:endParaRPr lang="zh-CN" altLang="zh-CN" dirty="0">
              <a:latin typeface="Georgia" panose="02040502050405020303" pitchFamily="18" charset="0"/>
            </a:endParaRPr>
          </a:p>
          <a:p>
            <a:pPr>
              <a:lnSpc>
                <a:spcPts val="2375"/>
              </a:lnSpc>
              <a:spcBef>
                <a:spcPts val="2275"/>
              </a:spcBef>
            </a:pPr>
            <a:r>
              <a:rPr lang="zh-CN" altLang="en-US" dirty="0">
                <a:latin typeface="宋体" panose="02010600030101010101" pitchFamily="2" charset="-122"/>
              </a:rPr>
              <a:t>论文主页</a:t>
            </a:r>
            <a:r>
              <a:rPr lang="zh-CN" altLang="zh-CN" dirty="0">
                <a:latin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</a:endParaRPr>
          </a:p>
          <a:p>
            <a:pPr>
              <a:lnSpc>
                <a:spcPts val="2375"/>
              </a:lnSpc>
            </a:pPr>
            <a:r>
              <a:rPr lang="en-US" altLang="zh-CN" dirty="0">
                <a:latin typeface="Georgia" panose="02040502050405020303" pitchFamily="18" charset="0"/>
              </a:rPr>
              <a:t>http://kaiminghe.com/cvpr09/</a:t>
            </a:r>
            <a:endParaRPr lang="zh-CN" altLang="zh-CN" dirty="0">
              <a:latin typeface="Georgia" panose="02040502050405020303" pitchFamily="18" charset="0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72638" y="3007214"/>
            <a:ext cx="238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Best Paper Award !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75" y="1804458"/>
            <a:ext cx="8420354" cy="3866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11" y="365125"/>
            <a:ext cx="4667455" cy="421283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361579" cy="5113439"/>
          </a:xfrm>
        </p:spPr>
        <p:txBody>
          <a:bodyPr>
            <a:normAutofit/>
          </a:bodyPr>
          <a:lstStyle/>
          <a:p>
            <a:r>
              <a:rPr lang="zh-CN" altLang="en-US" dirty="0"/>
              <a:t>问题陈述：</a:t>
            </a:r>
            <a:endParaRPr lang="en-US" altLang="zh-CN" dirty="0"/>
          </a:p>
          <a:p>
            <a:pPr lvl="1"/>
            <a:r>
              <a:rPr lang="zh-CN" altLang="en-US" dirty="0"/>
              <a:t>图像去雾任务的目标通常是将一张雾图转化为一张无雾图（和一张深度图）。</a:t>
            </a:r>
            <a:endParaRPr lang="en-US" altLang="zh-CN" dirty="0"/>
          </a:p>
          <a:p>
            <a:r>
              <a:rPr lang="zh-CN" altLang="en-US" dirty="0"/>
              <a:t>问题建模：雾图形成模型</a:t>
            </a:r>
            <a:endParaRPr lang="en-US" altLang="zh-CN" dirty="0"/>
          </a:p>
          <a:p>
            <a:pPr lvl="1"/>
            <a:r>
              <a:rPr lang="zh-CN" altLang="en-US" dirty="0"/>
              <a:t>在计算机视觉和计算机图形学中，下述方程所描述的雾图形成模型被广泛使用：</a:t>
            </a:r>
            <a:endParaRPr lang="zh-CN" altLang="en-US" dirty="0"/>
          </a:p>
          <a:p>
            <a:pPr marL="457200" lvl="1" indent="0" algn="ctr">
              <a:buNone/>
            </a:pPr>
            <a:r>
              <a:rPr lang="en-US" altLang="zh-CN" dirty="0">
                <a:latin typeface="Georgia" panose="02040502050405020303" pitchFamily="18" charset="0"/>
              </a:rPr>
              <a:t> </a:t>
            </a:r>
            <a:r>
              <a:rPr lang="zh-CN" altLang="zh-CN" dirty="0">
                <a:latin typeface="Georgia" panose="02040502050405020303" pitchFamily="18" charset="0"/>
              </a:rPr>
              <a:t>I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 = </a:t>
            </a:r>
            <a:r>
              <a:rPr lang="zh-CN" altLang="zh-CN" dirty="0">
                <a:latin typeface="Georgia" panose="02040502050405020303" pitchFamily="18" charset="0"/>
              </a:rPr>
              <a:t>J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zh-CN" dirty="0">
                <a:latin typeface="Georgia" panose="02040502050405020303" pitchFamily="18" charset="0"/>
              </a:rPr>
              <a:t>t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 + </a:t>
            </a:r>
            <a:r>
              <a:rPr lang="zh-CN" altLang="zh-CN" dirty="0">
                <a:latin typeface="Georgia" panose="02040502050405020303" pitchFamily="18" charset="0"/>
              </a:rPr>
              <a:t>A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(1 </a:t>
            </a:r>
            <a:r>
              <a:rPr lang="zh-CN" altLang="zh-CN" dirty="0">
                <a:latin typeface="Cambria" panose="02040503050406030204" pitchFamily="18" charset="0"/>
              </a:rPr>
              <a:t>− </a:t>
            </a:r>
            <a:r>
              <a:rPr lang="zh-CN" altLang="zh-CN" dirty="0">
                <a:latin typeface="Georgia" panose="02040502050405020303" pitchFamily="18" charset="0"/>
              </a:rPr>
              <a:t>t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))</a:t>
            </a:r>
            <a:r>
              <a:rPr lang="en-US" altLang="zh-CN" dirty="0">
                <a:latin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zh-CN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zh-CN" altLang="en-US" dirty="0"/>
              <a:t>其中，</a:t>
            </a:r>
            <a:r>
              <a:rPr lang="zh-CN" altLang="zh-CN" dirty="0">
                <a:latin typeface="Georgia" panose="02040502050405020303" pitchFamily="18" charset="0"/>
              </a:rPr>
              <a:t>I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en-US" dirty="0"/>
              <a:t>就是我们现在已经有的图像（待去雾的图像），</a:t>
            </a:r>
            <a:r>
              <a:rPr lang="zh-CN" altLang="zh-CN" dirty="0">
                <a:latin typeface="Georgia" panose="02040502050405020303" pitchFamily="18" charset="0"/>
              </a:rPr>
              <a:t>J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en-US" dirty="0"/>
              <a:t>是我们要恢复的无雾的图像，</a:t>
            </a:r>
            <a:r>
              <a:rPr lang="zh-CN" altLang="zh-CN" dirty="0">
                <a:latin typeface="Georgia" panose="02040502050405020303" pitchFamily="18" charset="0"/>
              </a:rPr>
              <a:t>A</a:t>
            </a:r>
            <a:r>
              <a:rPr lang="zh-CN" altLang="en-US" dirty="0"/>
              <a:t>是全球大气光成分，</a:t>
            </a:r>
            <a:r>
              <a:rPr lang="zh-CN" altLang="zh-CN" dirty="0">
                <a:latin typeface="Georgia" panose="02040502050405020303" pitchFamily="18" charset="0"/>
              </a:rPr>
              <a:t>t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en-US" dirty="0"/>
              <a:t>为透射率。现在的已知条件就是</a:t>
            </a:r>
            <a:r>
              <a:rPr lang="zh-CN" altLang="zh-CN" dirty="0">
                <a:latin typeface="Georgia" panose="02040502050405020303" pitchFamily="18" charset="0"/>
              </a:rPr>
              <a:t>I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en-US" dirty="0"/>
              <a:t>，要求目标值 </a:t>
            </a:r>
            <a:r>
              <a:rPr lang="zh-CN" altLang="zh-CN" dirty="0">
                <a:latin typeface="Georgia" panose="02040502050405020303" pitchFamily="18" charset="0"/>
              </a:rPr>
              <a:t>J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8719" y="5393440"/>
            <a:ext cx="3941456" cy="13024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719" y="162128"/>
            <a:ext cx="3979875" cy="211997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361579" cy="5113439"/>
          </a:xfrm>
        </p:spPr>
        <p:txBody>
          <a:bodyPr>
            <a:normAutofit/>
          </a:bodyPr>
          <a:lstStyle/>
          <a:p>
            <a:r>
              <a:rPr lang="zh-CN" altLang="en-US" dirty="0"/>
              <a:t>暗通道先验</a:t>
            </a:r>
            <a:endParaRPr lang="en-US" altLang="zh-CN" dirty="0"/>
          </a:p>
          <a:p>
            <a:pPr lvl="1"/>
            <a:r>
              <a:rPr lang="zh-CN" altLang="en-US" dirty="0"/>
              <a:t>暗通道先验：对于一张无雾室外图像，在绝大多数非天空的局部区域里，某一些像素总会有至少一个颜色通道具有很低的值。</a:t>
            </a:r>
            <a:endParaRPr lang="zh-CN" altLang="en-US" dirty="0"/>
          </a:p>
          <a:p>
            <a:pPr lvl="1"/>
            <a:r>
              <a:rPr lang="zh-CN" altLang="en-US" dirty="0"/>
              <a:t>局部区域暗通道表达式</a:t>
            </a:r>
            <a:endParaRPr lang="zh-CN" altLang="en-US" dirty="0"/>
          </a:p>
          <a:p>
            <a:pPr marL="520700">
              <a:lnSpc>
                <a:spcPts val="2175"/>
              </a:lnSpc>
              <a:buNone/>
            </a:pPr>
            <a:r>
              <a:rPr lang="zh-CN" altLang="en-US" dirty="0"/>
              <a:t>                           </a:t>
            </a:r>
            <a:r>
              <a:rPr lang="zh-CN" altLang="zh-CN" sz="1800" dirty="0">
                <a:latin typeface="Georgia" panose="02040502050405020303" pitchFamily="18" charset="0"/>
              </a:rPr>
              <a:t>J</a:t>
            </a:r>
            <a:r>
              <a:rPr lang="zh-CN" altLang="zh-CN" sz="1800" baseline="32000" dirty="0">
                <a:latin typeface="Bookman Old Style" panose="02050604050505020204" pitchFamily="18" charset="0"/>
              </a:rPr>
              <a:t>dark</a:t>
            </a:r>
            <a:r>
              <a:rPr lang="zh-CN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1800" dirty="0">
                <a:latin typeface="Georgia" panose="02040502050405020303" pitchFamily="18" charset="0"/>
              </a:rPr>
              <a:t>x</a:t>
            </a:r>
            <a:r>
              <a:rPr lang="zh-CN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) =  </a:t>
            </a:r>
            <a:r>
              <a:rPr lang="zh-CN" altLang="zh-CN" sz="1800" dirty="0">
                <a:latin typeface="Georgia" panose="02040502050405020303" pitchFamily="18" charset="0"/>
              </a:rPr>
              <a:t>min </a:t>
            </a:r>
            <a:r>
              <a:rPr lang="zh-CN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zh-CN" sz="1800" dirty="0">
                <a:latin typeface="Georgia" panose="02040502050405020303" pitchFamily="18" charset="0"/>
              </a:rPr>
              <a:t>min  J</a:t>
            </a:r>
            <a:r>
              <a:rPr lang="zh-CN" altLang="zh-CN" sz="1800" baseline="32000" dirty="0">
                <a:latin typeface="Bookman Old Style" panose="02050604050505020204" pitchFamily="18" charset="0"/>
              </a:rPr>
              <a:t>c</a:t>
            </a:r>
            <a:r>
              <a:rPr lang="zh-CN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1800" dirty="0">
                <a:latin typeface="Georgia" panose="02040502050405020303" pitchFamily="18" charset="0"/>
              </a:rPr>
              <a:t>y</a:t>
            </a:r>
            <a:r>
              <a:rPr lang="zh-CN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))</a:t>
            </a:r>
            <a:r>
              <a:rPr lang="en-US" altLang="zh-CN" sz="18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latin typeface="Tahoma" panose="020B0604030504040204" pitchFamily="34" charset="0"/>
                <a:cs typeface="Tahoma" panose="020B0604030504040204" pitchFamily="34" charset="0"/>
              </a:rPr>
              <a:t>，</a:t>
            </a:r>
            <a:r>
              <a:rPr lang="zh-CN" altLang="zh-CN" sz="1800" dirty="0">
                <a:latin typeface="Bookman Old Style" panose="02050604050505020204" pitchFamily="18" charset="0"/>
              </a:rPr>
              <a:t>y</a:t>
            </a:r>
            <a:r>
              <a:rPr lang="zh-CN" altLang="zh-CN" sz="1800" dirty="0">
                <a:latin typeface="Cambria" panose="02040503050406030204" pitchFamily="18" charset="0"/>
              </a:rPr>
              <a:t>∈</a:t>
            </a:r>
            <a:r>
              <a:rPr lang="zh-CN" altLang="zh-CN" sz="1800" dirty="0"/>
              <a:t>Ω(</a:t>
            </a:r>
            <a:r>
              <a:rPr lang="zh-CN" altLang="zh-CN" sz="1800" dirty="0">
                <a:latin typeface="Bookman Old Style" panose="02050604050505020204" pitchFamily="18" charset="0"/>
              </a:rPr>
              <a:t>x</a:t>
            </a:r>
            <a:r>
              <a:rPr lang="zh-CN" altLang="zh-CN" sz="1800" dirty="0"/>
              <a:t>)</a:t>
            </a:r>
            <a:r>
              <a:rPr lang="en-US" altLang="zh-CN" sz="1800" dirty="0"/>
              <a:t> </a:t>
            </a:r>
            <a:r>
              <a:rPr lang="zh-CN" altLang="zh-CN" sz="1800" dirty="0"/>
              <a:t> </a:t>
            </a:r>
            <a:r>
              <a:rPr lang="zh-CN" altLang="zh-CN" sz="1800" dirty="0">
                <a:latin typeface="Bookman Old Style" panose="02050604050505020204" pitchFamily="18" charset="0"/>
              </a:rPr>
              <a:t>c</a:t>
            </a:r>
            <a:r>
              <a:rPr lang="zh-CN" altLang="zh-CN" sz="1800" dirty="0">
                <a:latin typeface="Cambria" panose="02040503050406030204" pitchFamily="18" charset="0"/>
              </a:rPr>
              <a:t>∈{</a:t>
            </a:r>
            <a:r>
              <a:rPr lang="zh-CN" altLang="zh-CN" sz="1800" dirty="0">
                <a:latin typeface="Bookman Old Style" panose="02050604050505020204" pitchFamily="18" charset="0"/>
              </a:rPr>
              <a:t>r</a:t>
            </a:r>
            <a:r>
              <a:rPr lang="zh-CN" altLang="zh-CN" sz="1800" i="1" dirty="0">
                <a:latin typeface="Bookman Old Style" panose="02050604050505020204" pitchFamily="18" charset="0"/>
              </a:rPr>
              <a:t>,</a:t>
            </a:r>
            <a:r>
              <a:rPr lang="zh-CN" altLang="zh-CN" sz="1800" dirty="0">
                <a:latin typeface="Bookman Old Style" panose="02050604050505020204" pitchFamily="18" charset="0"/>
              </a:rPr>
              <a:t>g</a:t>
            </a:r>
            <a:r>
              <a:rPr lang="zh-CN" altLang="zh-CN" sz="1800" i="1" dirty="0">
                <a:latin typeface="Bookman Old Style" panose="02050604050505020204" pitchFamily="18" charset="0"/>
              </a:rPr>
              <a:t>,</a:t>
            </a:r>
            <a:r>
              <a:rPr lang="zh-CN" altLang="zh-CN" sz="1800" dirty="0">
                <a:latin typeface="Bookman Old Style" panose="02050604050505020204" pitchFamily="18" charset="0"/>
              </a:rPr>
              <a:t>b</a:t>
            </a:r>
            <a:r>
              <a:rPr lang="zh-CN" altLang="zh-CN" sz="1800" dirty="0">
                <a:latin typeface="Cambria" panose="02040503050406030204" pitchFamily="18" charset="0"/>
              </a:rPr>
              <a:t>}</a:t>
            </a:r>
            <a:endParaRPr lang="zh-CN" altLang="zh-CN" sz="1300" dirty="0">
              <a:latin typeface="Cambria" panose="02040503050406030204" pitchFamily="18" charset="0"/>
            </a:endParaRPr>
          </a:p>
          <a:p>
            <a:pPr lvl="1"/>
            <a:r>
              <a:rPr lang="zh-CN" altLang="en-US" dirty="0"/>
              <a:t>式中 </a:t>
            </a:r>
            <a:r>
              <a:rPr lang="zh-CN" altLang="zh-CN" dirty="0">
                <a:latin typeface="Georgia" panose="02040502050405020303" pitchFamily="18" charset="0"/>
              </a:rPr>
              <a:t>J</a:t>
            </a:r>
            <a:r>
              <a:rPr lang="zh-CN" altLang="zh-CN" baseline="28000" dirty="0">
                <a:latin typeface="Bookman Old Style" panose="02050604050505020204" pitchFamily="18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表示彩色图像的每个通道，</a:t>
            </a:r>
            <a:r>
              <a:rPr lang="en-US" altLang="zh-CN" dirty="0"/>
              <a:t>Ω(x) </a:t>
            </a:r>
            <a:r>
              <a:rPr lang="zh-CN" altLang="en-US" dirty="0"/>
              <a:t>表示以像素 </a:t>
            </a:r>
            <a:r>
              <a:rPr lang="en-US" altLang="zh-CN" dirty="0"/>
              <a:t>X </a:t>
            </a:r>
            <a:r>
              <a:rPr lang="zh-CN" altLang="en-US" dirty="0"/>
              <a:t>为中心的一个窗口。</a:t>
            </a:r>
            <a:endParaRPr lang="zh-CN" altLang="en-US" dirty="0"/>
          </a:p>
          <a:p>
            <a:pPr lvl="1"/>
            <a:r>
              <a:rPr lang="zh-CN" altLang="en-US" dirty="0"/>
              <a:t>暗通道先验：</a:t>
            </a:r>
            <a:endParaRPr lang="zh-CN" altLang="en-US" dirty="0"/>
          </a:p>
          <a:p>
            <a:pPr marL="457200" lvl="1" indent="0" algn="ctr">
              <a:buNone/>
            </a:pPr>
            <a:r>
              <a:rPr lang="zh-CN" altLang="zh-CN" dirty="0">
                <a:latin typeface="Georgia" panose="02040502050405020303" pitchFamily="18" charset="0"/>
              </a:rPr>
              <a:t>J</a:t>
            </a:r>
            <a:r>
              <a:rPr lang="zh-CN" altLang="zh-CN" baseline="32000" dirty="0">
                <a:latin typeface="Bookman Old Style" panose="02050604050505020204" pitchFamily="18" charset="0"/>
              </a:rPr>
              <a:t>dark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dirty="0">
                <a:latin typeface="Georgia" panose="02040502050405020303" pitchFamily="18" charset="0"/>
              </a:rPr>
              <a:t>x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zh-CN" altLang="zh-CN" dirty="0">
                <a:latin typeface="Cambria" panose="02040503050406030204" pitchFamily="18" charset="0"/>
              </a:rPr>
              <a:t>→ </a:t>
            </a:r>
            <a:r>
              <a:rPr lang="zh-CN" altLang="zh-CN" dirty="0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zh-CN" dirty="0"/>
              <a:t>                                     </a:t>
            </a:r>
            <a:endParaRPr lang="en-US" altLang="zh-CN" dirty="0"/>
          </a:p>
          <a:p>
            <a:pPr lvl="1"/>
            <a:r>
              <a:rPr lang="zh-CN" altLang="en-US" dirty="0"/>
              <a:t>作者统计了 </a:t>
            </a:r>
            <a:r>
              <a:rPr lang="en-US" altLang="zh-CN" dirty="0"/>
              <a:t>5000 </a:t>
            </a:r>
            <a:r>
              <a:rPr lang="zh-CN" altLang="en-US" dirty="0"/>
              <a:t>多幅图像的特征，也都基本符合这个先验，验证了暗通道先验理论的普遍性。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487" y="2230787"/>
            <a:ext cx="5645095" cy="3797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77" y="1420238"/>
            <a:ext cx="4965017" cy="53793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</a:rPr>
              <a:t>雾图模型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 dirty="0">
                <a:latin typeface="Georgia" panose="02040502050405020303" pitchFamily="18" charset="0"/>
              </a:rPr>
              <a:t>I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2000" dirty="0">
                <a:latin typeface="Georgia" panose="02040502050405020303" pitchFamily="18" charset="0"/>
              </a:rPr>
              <a:t>x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) = </a:t>
            </a:r>
            <a:r>
              <a:rPr lang="zh-CN" altLang="zh-CN" sz="2000" dirty="0">
                <a:latin typeface="Georgia" panose="02040502050405020303" pitchFamily="18" charset="0"/>
              </a:rPr>
              <a:t>J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2000" dirty="0">
                <a:latin typeface="Georgia" panose="02040502050405020303" pitchFamily="18" charset="0"/>
              </a:rPr>
              <a:t>x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zh-CN" altLang="zh-CN" sz="2000" dirty="0">
                <a:latin typeface="Georgia" panose="02040502050405020303" pitchFamily="18" charset="0"/>
              </a:rPr>
              <a:t>t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2000" dirty="0">
                <a:latin typeface="Georgia" panose="02040502050405020303" pitchFamily="18" charset="0"/>
              </a:rPr>
              <a:t>x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) + </a:t>
            </a:r>
            <a:r>
              <a:rPr lang="zh-CN" altLang="zh-CN" sz="2000" dirty="0">
                <a:latin typeface="Georgia" panose="02040502050405020303" pitchFamily="18" charset="0"/>
              </a:rPr>
              <a:t>A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(1 </a:t>
            </a:r>
            <a:r>
              <a:rPr lang="zh-CN" altLang="zh-CN" sz="2000" dirty="0">
                <a:latin typeface="Cambria" panose="02040503050406030204" pitchFamily="18" charset="0"/>
              </a:rPr>
              <a:t>− </a:t>
            </a:r>
            <a:r>
              <a:rPr lang="zh-CN" altLang="zh-CN" sz="2000" dirty="0">
                <a:latin typeface="Georgia" panose="02040502050405020303" pitchFamily="18" charset="0"/>
              </a:rPr>
              <a:t>t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2000" dirty="0">
                <a:latin typeface="Georgia" panose="02040502050405020303" pitchFamily="18" charset="0"/>
              </a:rPr>
              <a:t>x</a:t>
            </a:r>
            <a:r>
              <a:rPr lang="zh-CN" altLang="zh-CN" sz="2000" dirty="0">
                <a:latin typeface="Tahoma" panose="020B0604030504040204" pitchFamily="34" charset="0"/>
                <a:cs typeface="Tahoma" panose="020B0604030504040204" pitchFamily="34" charset="0"/>
              </a:rPr>
              <a:t>))</a:t>
            </a:r>
            <a:endParaRPr lang="en-US" altLang="zh-CN" sz="20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zh-CN" sz="2000" dirty="0">
                <a:latin typeface="等线" panose="02010600030101010101" charset="-122"/>
                <a:ea typeface="等线" panose="02010600030101010101" charset="-122"/>
              </a:rPr>
              <a:t>上式可转化为</a:t>
            </a:r>
            <a:endParaRPr lang="en-US" altLang="zh-CN" sz="2000" dirty="0">
              <a:latin typeface="等线" panose="02010600030101010101" charset="-122"/>
              <a:ea typeface="等线" panose="02010600030101010101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zh-CN" altLang="zh-CN" dirty="0">
              <a:latin typeface="宋体" panose="02010600030101010101" pitchFamily="2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4" name="object 6"/>
          <p:cNvSpPr txBox="1"/>
          <p:nvPr/>
        </p:nvSpPr>
        <p:spPr>
          <a:xfrm>
            <a:off x="3572383" y="2557361"/>
            <a:ext cx="230187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975" spc="-87" baseline="-19000" dirty="0">
                <a:latin typeface="Georgia" panose="02040502050405020303"/>
                <a:cs typeface="Georgia" panose="02040502050405020303"/>
              </a:rPr>
              <a:t>I</a:t>
            </a: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5" name="object 7"/>
          <p:cNvSpPr/>
          <p:nvPr/>
        </p:nvSpPr>
        <p:spPr bwMode="auto">
          <a:xfrm>
            <a:off x="3597782" y="3032024"/>
            <a:ext cx="519112" cy="0"/>
          </a:xfrm>
          <a:custGeom>
            <a:avLst/>
            <a:gdLst>
              <a:gd name="T0" fmla="*/ 0 w 262255"/>
              <a:gd name="T1" fmla="*/ 2033532 w 26225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62255">
                <a:moveTo>
                  <a:pt x="0" y="0"/>
                </a:moveTo>
                <a:lnTo>
                  <a:pt x="262204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" name="object 8"/>
          <p:cNvSpPr txBox="1"/>
          <p:nvPr/>
        </p:nvSpPr>
        <p:spPr>
          <a:xfrm>
            <a:off x="3686682" y="2917724"/>
            <a:ext cx="328612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975" spc="222" baseline="-17000" dirty="0">
                <a:latin typeface="Georgia" panose="02040502050405020303"/>
                <a:cs typeface="Georgia" panose="02040502050405020303"/>
              </a:rPr>
              <a:t>A</a:t>
            </a: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 dirty="0">
              <a:latin typeface="Bookman Old Style"/>
              <a:cs typeface="Bookman Old Style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5040819" y="2633562"/>
            <a:ext cx="139700" cy="238125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3764470" y="2649437"/>
            <a:ext cx="175577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1170940" algn="l"/>
              </a:tabLst>
              <a:defRPr/>
            </a:pP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	</a:t>
            </a:r>
            <a:r>
              <a:rPr sz="1980" spc="-20" dirty="0">
                <a:latin typeface="Georgia" panose="02040502050405020303"/>
                <a:cs typeface="Georgia" panose="02040502050405020303"/>
              </a:rPr>
              <a:t>J</a:t>
            </a:r>
            <a:r>
              <a:rPr sz="1980" spc="178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11"/>
          <p:cNvSpPr/>
          <p:nvPr/>
        </p:nvSpPr>
        <p:spPr bwMode="auto">
          <a:xfrm>
            <a:off x="4936044" y="3032024"/>
            <a:ext cx="558800" cy="0"/>
          </a:xfrm>
          <a:custGeom>
            <a:avLst/>
            <a:gdLst>
              <a:gd name="T0" fmla="*/ 0 w 281939"/>
              <a:gd name="T1" fmla="*/ 2192260 w 28193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81939">
                <a:moveTo>
                  <a:pt x="0" y="0"/>
                </a:moveTo>
                <a:lnTo>
                  <a:pt x="281571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2"/>
          <p:cNvSpPr txBox="1"/>
          <p:nvPr/>
        </p:nvSpPr>
        <p:spPr>
          <a:xfrm>
            <a:off x="4191508" y="2819299"/>
            <a:ext cx="4814887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4467225" algn="l"/>
              </a:tabLst>
              <a:defRPr/>
            </a:pP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spc="-6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69" dirty="0">
                <a:latin typeface="Georgia" panose="02040502050405020303"/>
                <a:cs typeface="Georgia" panose="02040502050405020303"/>
              </a:rPr>
              <a:t>t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 </a:t>
            </a:r>
            <a:r>
              <a:rPr sz="1980" spc="50" dirty="0">
                <a:latin typeface="Tahoma" panose="020B0604030504040204"/>
                <a:cs typeface="Tahoma" panose="020B0604030504040204"/>
              </a:rPr>
              <a:t> </a:t>
            </a:r>
            <a:r>
              <a:rPr sz="2975" spc="222" baseline="-39000" dirty="0">
                <a:latin typeface="Georgia" panose="02040502050405020303"/>
                <a:cs typeface="Georgia" panose="02040502050405020303"/>
              </a:rPr>
              <a:t>A</a:t>
            </a:r>
            <a:r>
              <a:rPr sz="2080" spc="-30" baseline="-32000" dirty="0">
                <a:latin typeface="Bookman Old Style"/>
                <a:cs typeface="Bookman Old Style"/>
              </a:rPr>
              <a:t>c</a:t>
            </a:r>
            <a:r>
              <a:rPr sz="2080" baseline="-32000" dirty="0">
                <a:latin typeface="Bookman Old Style"/>
                <a:cs typeface="Bookman Old Style"/>
              </a:rPr>
              <a:t>   </a:t>
            </a:r>
            <a:r>
              <a:rPr sz="2080" spc="73" baseline="-32000" dirty="0">
                <a:latin typeface="Bookman Old Style"/>
                <a:cs typeface="Bookman Old Style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+</a:t>
            </a:r>
            <a:r>
              <a:rPr sz="1980" spc="-18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-99" dirty="0">
                <a:latin typeface="Tahoma" panose="020B0604030504040204"/>
                <a:cs typeface="Tahoma" panose="020B0604030504040204"/>
              </a:rPr>
              <a:t>1</a:t>
            </a:r>
            <a:r>
              <a:rPr sz="1980" spc="-18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59" dirty="0">
                <a:latin typeface="Georgia" panose="02040502050405020303"/>
                <a:cs typeface="Georgia" panose="02040502050405020303"/>
              </a:rPr>
              <a:t>t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lang="en-US" sz="1980" dirty="0">
                <a:latin typeface="Tahoma" panose="020B0604030504040204"/>
                <a:cs typeface="Tahoma" panose="020B0604030504040204"/>
              </a:rPr>
              <a:t>                </a:t>
            </a:r>
            <a:r>
              <a:rPr sz="1980" dirty="0">
                <a:latin typeface="Tahoma" panose="020B0604030504040204"/>
                <a:cs typeface="Tahoma" panose="020B0604030504040204"/>
              </a:rPr>
              <a:t> 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7369088" y="2790142"/>
            <a:ext cx="221932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30" dirty="0">
                <a:latin typeface="Georgia" panose="02040502050405020303"/>
                <a:cs typeface="Georgia" panose="02040502050405020303"/>
              </a:rPr>
              <a:t>c</a:t>
            </a:r>
            <a:r>
              <a:rPr sz="1980" spc="109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-10" dirty="0">
                <a:cs typeface="宋体" panose="02010600030101010101" pitchFamily="2" charset="-122"/>
              </a:rPr>
              <a:t>表示</a:t>
            </a:r>
            <a:r>
              <a:rPr sz="1980" spc="-396" dirty="0">
                <a:cs typeface="宋体" panose="02010600030101010101" pitchFamily="2" charset="-122"/>
              </a:rPr>
              <a:t> </a:t>
            </a:r>
            <a:r>
              <a:rPr sz="1980" spc="59" dirty="0">
                <a:cs typeface="Georgia" panose="02040502050405020303"/>
              </a:rPr>
              <a:t>RGB</a:t>
            </a:r>
            <a:r>
              <a:rPr sz="1980" spc="99" dirty="0">
                <a:cs typeface="Georgia" panose="02040502050405020303"/>
              </a:rPr>
              <a:t> </a:t>
            </a:r>
            <a:r>
              <a:rPr sz="1980" spc="-10" dirty="0">
                <a:cs typeface="宋体" panose="02010600030101010101" pitchFamily="2" charset="-122"/>
              </a:rPr>
              <a:t>通道</a:t>
            </a: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1377660" y="3378995"/>
            <a:ext cx="8259207" cy="329162"/>
          </a:xfrm>
          <a:prstGeom prst="rect">
            <a:avLst/>
          </a:prstGeom>
        </p:spPr>
        <p:txBody>
          <a:bodyPr wrap="square"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000" spc="-10" dirty="0">
                <a:latin typeface="+mn-ea"/>
                <a:cs typeface="宋体" panose="02010600030101010101" pitchFamily="2" charset="-122"/>
              </a:rPr>
              <a:t>我们假设在图像一个小窗口内透视率为常数</a:t>
            </a:r>
            <a:r>
              <a:rPr sz="1980" spc="-5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975" spc="-460" baseline="11000" dirty="0">
                <a:latin typeface="Tahoma" panose="020B0604030504040204"/>
                <a:cs typeface="Tahoma" panose="020B0604030504040204"/>
              </a:rPr>
              <a:t>˜</a:t>
            </a:r>
            <a:r>
              <a:rPr sz="1980" spc="-307" dirty="0" err="1">
                <a:latin typeface="Georgia" panose="02040502050405020303"/>
                <a:cs typeface="Georgia" panose="02040502050405020303"/>
              </a:rPr>
              <a:t>t</a:t>
            </a:r>
            <a:r>
              <a:rPr sz="1980" spc="-307" dirty="0" err="1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spc="-10" dirty="0" err="1">
                <a:cs typeface="宋体" panose="02010600030101010101" pitchFamily="2" charset="-122"/>
              </a:rPr>
              <a:t>对上式两边做相同的运</a:t>
            </a:r>
            <a:r>
              <a:rPr lang="zh-CN" altLang="en-US" sz="2000" spc="-10" dirty="0">
                <a:cs typeface="宋体" panose="02010600030101010101" pitchFamily="2" charset="-122"/>
              </a:rPr>
              <a:t>算</a:t>
            </a:r>
            <a:endParaRPr sz="2000" dirty="0">
              <a:cs typeface="宋体" panose="02010600030101010101" pitchFamily="2" charset="-122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909725" y="3826670"/>
            <a:ext cx="230187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975" spc="-87" baseline="-19000" dirty="0">
                <a:latin typeface="Georgia" panose="02040502050405020303"/>
                <a:cs typeface="Georgia" panose="02040502050405020303"/>
              </a:rPr>
              <a:t>I</a:t>
            </a: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15" name="object 7"/>
          <p:cNvSpPr/>
          <p:nvPr/>
        </p:nvSpPr>
        <p:spPr bwMode="auto">
          <a:xfrm>
            <a:off x="3935124" y="4299745"/>
            <a:ext cx="519112" cy="0"/>
          </a:xfrm>
          <a:custGeom>
            <a:avLst/>
            <a:gdLst>
              <a:gd name="T0" fmla="*/ 0 w 262255"/>
              <a:gd name="T1" fmla="*/ 2033627 w 26225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62255">
                <a:moveTo>
                  <a:pt x="0" y="0"/>
                </a:moveTo>
                <a:lnTo>
                  <a:pt x="262216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object 8"/>
          <p:cNvSpPr txBox="1"/>
          <p:nvPr/>
        </p:nvSpPr>
        <p:spPr>
          <a:xfrm>
            <a:off x="4876512" y="4040983"/>
            <a:ext cx="150813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981" dirty="0">
                <a:latin typeface="Tahoma" panose="020B0604030504040204"/>
                <a:cs typeface="Tahoma" panose="020B0604030504040204"/>
              </a:rPr>
              <a:t>˜</a:t>
            </a:r>
            <a:endParaRPr sz="19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2790537" y="4087020"/>
            <a:ext cx="3451225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1693545" algn="l"/>
              </a:tabLst>
              <a:defRPr/>
            </a:pPr>
            <a:r>
              <a:rPr sz="1980" spc="-69" dirty="0">
                <a:latin typeface="Georgia" panose="02040502050405020303"/>
                <a:cs typeface="Georgia" panose="02040502050405020303"/>
              </a:rPr>
              <a:t>min </a:t>
            </a:r>
            <a:r>
              <a:rPr sz="1980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-59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59" dirty="0">
                <a:latin typeface="Georgia" panose="02040502050405020303"/>
                <a:cs typeface="Georgia" panose="02040502050405020303"/>
              </a:rPr>
              <a:t>min	</a:t>
            </a:r>
            <a:r>
              <a:rPr sz="1980" dirty="0">
                <a:latin typeface="Tahoma" panose="020B0604030504040204"/>
                <a:cs typeface="Tahoma" panose="020B0604030504040204"/>
              </a:rPr>
              <a:t>)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 </a:t>
            </a:r>
            <a:r>
              <a:rPr sz="1980" spc="69" dirty="0">
                <a:latin typeface="Georgia" panose="02040502050405020303"/>
                <a:cs typeface="Georgia" panose="02040502050405020303"/>
              </a:rPr>
              <a:t>t </a:t>
            </a:r>
            <a:r>
              <a:rPr sz="1980" spc="-69" dirty="0">
                <a:latin typeface="Georgia" panose="02040502050405020303"/>
                <a:cs typeface="Georgia" panose="02040502050405020303"/>
              </a:rPr>
              <a:t>min</a:t>
            </a:r>
            <a:r>
              <a:rPr sz="1980" spc="149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-59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59" dirty="0">
                <a:latin typeface="Georgia" panose="02040502050405020303"/>
                <a:cs typeface="Georgia" panose="02040502050405020303"/>
              </a:rPr>
              <a:t>min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2676237" y="4334671"/>
            <a:ext cx="3402013" cy="238125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932180" algn="l"/>
                <a:tab pos="2378075" algn="l"/>
                <a:tab pos="3285490" algn="l"/>
              </a:tabLst>
              <a:defRPr/>
            </a:pPr>
            <a:r>
              <a:rPr sz="1385" spc="69" dirty="0">
                <a:latin typeface="Bookman Old Style"/>
                <a:cs typeface="Bookman Old Style"/>
              </a:rPr>
              <a:t>y</a:t>
            </a:r>
            <a:r>
              <a:rPr sz="1385" spc="198" dirty="0">
                <a:latin typeface="Cambria" panose="02040503050406030204"/>
                <a:cs typeface="Cambria" panose="02040503050406030204"/>
              </a:rPr>
              <a:t>∈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Ω(</a:t>
            </a:r>
            <a:r>
              <a:rPr sz="1385" spc="40" dirty="0">
                <a:latin typeface="Bookman Old Style"/>
                <a:cs typeface="Bookman Old Style"/>
              </a:rPr>
              <a:t>x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)</a:t>
            </a:r>
            <a:r>
              <a:rPr sz="1385" dirty="0">
                <a:latin typeface="Verdana" panose="020B0604030504040204"/>
                <a:cs typeface="Verdana" panose="020B0604030504040204"/>
              </a:rPr>
              <a:t>	</a:t>
            </a:r>
            <a:r>
              <a:rPr sz="2080" spc="-30" baseline="8000" dirty="0">
                <a:latin typeface="Bookman Old Style"/>
                <a:cs typeface="Bookman Old Style"/>
              </a:rPr>
              <a:t>c</a:t>
            </a:r>
            <a:r>
              <a:rPr sz="2080" baseline="8000" dirty="0">
                <a:latin typeface="Bookman Old Style"/>
                <a:cs typeface="Bookman Old Style"/>
              </a:rPr>
              <a:t>	</a:t>
            </a:r>
            <a:r>
              <a:rPr sz="1385" spc="59" dirty="0">
                <a:latin typeface="Bookman Old Style"/>
                <a:cs typeface="Bookman Old Style"/>
              </a:rPr>
              <a:t>y</a:t>
            </a:r>
            <a:r>
              <a:rPr sz="1385" spc="198" dirty="0">
                <a:latin typeface="Cambria" panose="02040503050406030204"/>
                <a:cs typeface="Cambria" panose="02040503050406030204"/>
              </a:rPr>
              <a:t>∈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Ω(</a:t>
            </a:r>
            <a:r>
              <a:rPr sz="1385" spc="50" dirty="0">
                <a:latin typeface="Bookman Old Style"/>
                <a:cs typeface="Bookman Old Style"/>
              </a:rPr>
              <a:t>x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)</a:t>
            </a:r>
            <a:r>
              <a:rPr sz="1385" dirty="0">
                <a:latin typeface="Verdana" panose="020B0604030504040204"/>
                <a:cs typeface="Verdana" panose="020B0604030504040204"/>
              </a:rPr>
              <a:t>	</a:t>
            </a:r>
            <a:r>
              <a:rPr sz="2080" spc="-30" baseline="8000" dirty="0">
                <a:latin typeface="Bookman Old Style"/>
                <a:cs typeface="Bookman Old Style"/>
              </a:rPr>
              <a:t>c</a:t>
            </a:r>
            <a:endParaRPr sz="2080" baseline="8000">
              <a:latin typeface="Bookman Old Style"/>
              <a:cs typeface="Bookman Old Style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4101812" y="3917158"/>
            <a:ext cx="244157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2185670" algn="l"/>
              </a:tabLst>
              <a:defRPr/>
            </a:pP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	</a:t>
            </a:r>
            <a:r>
              <a:rPr sz="1980" u="sng" spc="-20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J</a:t>
            </a:r>
            <a:r>
              <a:rPr sz="1980" u="sng" spc="-159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 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6392574" y="3901283"/>
            <a:ext cx="138112" cy="238125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21" name="object 13"/>
          <p:cNvSpPr txBox="1"/>
          <p:nvPr/>
        </p:nvSpPr>
        <p:spPr>
          <a:xfrm>
            <a:off x="6494175" y="3917158"/>
            <a:ext cx="37782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u="sng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(</a:t>
            </a:r>
            <a:r>
              <a:rPr sz="1980" u="sng" spc="20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x</a:t>
            </a:r>
            <a:r>
              <a:rPr sz="1980" u="sng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14"/>
          <p:cNvSpPr txBox="1"/>
          <p:nvPr/>
        </p:nvSpPr>
        <p:spPr>
          <a:xfrm>
            <a:off x="4024025" y="4185445"/>
            <a:ext cx="2701925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2397125" algn="l"/>
              </a:tabLst>
              <a:defRPr/>
            </a:pPr>
            <a:r>
              <a:rPr sz="2975" spc="222" baseline="-17000" dirty="0">
                <a:latin typeface="Georgia" panose="02040502050405020303"/>
                <a:cs typeface="Georgia" panose="02040502050405020303"/>
              </a:rPr>
              <a:t>A</a:t>
            </a:r>
            <a:r>
              <a:rPr sz="1385" spc="-20" dirty="0">
                <a:latin typeface="Bookman Old Style"/>
                <a:cs typeface="Bookman Old Style"/>
              </a:rPr>
              <a:t>c	</a:t>
            </a:r>
            <a:r>
              <a:rPr sz="2975" spc="222" baseline="-17000" dirty="0">
                <a:latin typeface="Georgia" panose="02040502050405020303"/>
                <a:cs typeface="Georgia" panose="02040502050405020303"/>
              </a:rPr>
              <a:t>A</a:t>
            </a:r>
            <a:r>
              <a:rPr sz="1385" spc="-20" dirty="0">
                <a:latin typeface="Bookman Old Style"/>
                <a:cs typeface="Bookman Old Style"/>
              </a:rPr>
              <a:t>c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6851362" y="4087020"/>
            <a:ext cx="2282825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1810385" algn="l"/>
              </a:tabLst>
              <a:defRPr/>
            </a:pP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8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+</a:t>
            </a:r>
            <a:r>
              <a:rPr sz="1980" spc="-18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-99" dirty="0">
                <a:latin typeface="Tahoma" panose="020B0604030504040204"/>
                <a:cs typeface="Tahoma" panose="020B0604030504040204"/>
              </a:rPr>
              <a:t>1</a:t>
            </a:r>
            <a:r>
              <a:rPr sz="1980" spc="-18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spc="-109" dirty="0">
                <a:latin typeface="Cambria" panose="02040503050406030204"/>
                <a:cs typeface="Cambria" panose="02040503050406030204"/>
              </a:rPr>
              <a:t> </a:t>
            </a:r>
            <a:r>
              <a:rPr sz="2975" spc="-1470" baseline="11000" dirty="0">
                <a:latin typeface="Tahoma" panose="020B0604030504040204"/>
                <a:cs typeface="Tahoma" panose="020B0604030504040204"/>
              </a:rPr>
              <a:t>˜</a:t>
            </a:r>
            <a:r>
              <a:rPr sz="1980" spc="69" dirty="0">
                <a:latin typeface="Georgia" panose="02040502050405020303"/>
                <a:cs typeface="Georgia" panose="02040502050405020303"/>
              </a:rPr>
              <a:t>t</a:t>
            </a:r>
            <a:r>
              <a:rPr sz="1980" dirty="0">
                <a:latin typeface="Georgia" panose="02040502050405020303"/>
                <a:cs typeface="Georgia" panose="02040502050405020303"/>
              </a:rPr>
              <a:t>	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16"/>
          <p:cNvSpPr txBox="1">
            <a:spLocks noChangeArrowheads="1"/>
          </p:cNvSpPr>
          <p:nvPr/>
        </p:nvSpPr>
        <p:spPr bwMode="auto">
          <a:xfrm>
            <a:off x="1377662" y="4717257"/>
            <a:ext cx="8259205" cy="33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23909" rIns="0" bIns="0">
            <a:spAutoFit/>
          </a:bodyPr>
          <a:lstStyle>
            <a:lvl1pPr marL="241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90"/>
              </a:spcBef>
            </a:pPr>
            <a:r>
              <a:rPr lang="zh-CN" altLang="zh-CN" sz="2000" dirty="0">
                <a:latin typeface="+mn-ea"/>
                <a:ea typeface="+mn-ea"/>
              </a:rPr>
              <a:t>根据暗通道先验理论</a:t>
            </a:r>
            <a:r>
              <a:rPr lang="zh-CN" altLang="zh-CN" sz="1900" dirty="0">
                <a:latin typeface="Georgia" panose="02040502050405020303" pitchFamily="18" charset="0"/>
              </a:rPr>
              <a:t>J</a:t>
            </a:r>
            <a:r>
              <a:rPr lang="zh-CN" altLang="zh-CN" sz="2000" baseline="28000" dirty="0">
                <a:latin typeface="Bookman Old Style" panose="02050604050505020204" pitchFamily="18" charset="0"/>
              </a:rPr>
              <a:t>dark</a:t>
            </a:r>
            <a:r>
              <a:rPr lang="zh-CN" altLang="zh-CN" sz="19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1900" dirty="0">
                <a:latin typeface="Georgia" panose="02040502050405020303" pitchFamily="18" charset="0"/>
              </a:rPr>
              <a:t>x</a:t>
            </a:r>
            <a:r>
              <a:rPr lang="zh-CN" altLang="zh-CN" sz="1900" dirty="0">
                <a:latin typeface="Tahoma" panose="020B0604030504040204" pitchFamily="34" charset="0"/>
                <a:cs typeface="Tahoma" panose="020B0604030504040204" pitchFamily="34" charset="0"/>
              </a:rPr>
              <a:t>) = </a:t>
            </a:r>
            <a:r>
              <a:rPr lang="zh-CN" altLang="zh-CN" sz="1900" dirty="0">
                <a:latin typeface="Georgia" panose="02040502050405020303" pitchFamily="18" charset="0"/>
              </a:rPr>
              <a:t>min</a:t>
            </a:r>
            <a:r>
              <a:rPr lang="zh-CN" altLang="zh-CN" sz="2000" baseline="-16000" dirty="0">
                <a:latin typeface="Bookman Old Style" panose="02050604050505020204" pitchFamily="18" charset="0"/>
              </a:rPr>
              <a:t>y</a:t>
            </a:r>
            <a:r>
              <a:rPr lang="zh-CN" altLang="zh-CN" sz="2000" baseline="-16000" dirty="0">
                <a:latin typeface="Cambria" panose="02040503050406030204" pitchFamily="18" charset="0"/>
              </a:rPr>
              <a:t>∈</a:t>
            </a:r>
            <a:r>
              <a:rPr lang="zh-CN" altLang="zh-CN" sz="2000" baseline="-16000" dirty="0"/>
              <a:t>Ω(</a:t>
            </a:r>
            <a:r>
              <a:rPr lang="zh-CN" altLang="zh-CN" sz="2000" baseline="-16000" dirty="0">
                <a:latin typeface="Bookman Old Style" panose="02050604050505020204" pitchFamily="18" charset="0"/>
              </a:rPr>
              <a:t>x</a:t>
            </a:r>
            <a:r>
              <a:rPr lang="zh-CN" altLang="zh-CN" sz="2000" baseline="-16000" dirty="0"/>
              <a:t>)</a:t>
            </a:r>
            <a:r>
              <a:rPr lang="zh-CN" altLang="zh-CN" sz="19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1900" dirty="0">
                <a:latin typeface="Georgia" panose="02040502050405020303" pitchFamily="18" charset="0"/>
              </a:rPr>
              <a:t>min</a:t>
            </a:r>
            <a:r>
              <a:rPr lang="zh-CN" altLang="zh-CN" sz="2000" baseline="-12000" dirty="0">
                <a:latin typeface="Bookman Old Style" panose="02050604050505020204" pitchFamily="18" charset="0"/>
              </a:rPr>
              <a:t>c </a:t>
            </a:r>
            <a:r>
              <a:rPr lang="zh-CN" altLang="zh-CN" sz="1900" dirty="0">
                <a:latin typeface="Georgia" panose="02040502050405020303" pitchFamily="18" charset="0"/>
              </a:rPr>
              <a:t>J</a:t>
            </a:r>
            <a:r>
              <a:rPr lang="zh-CN" altLang="zh-CN" sz="2000" baseline="28000" dirty="0">
                <a:latin typeface="Bookman Old Style" panose="02050604050505020204" pitchFamily="18" charset="0"/>
              </a:rPr>
              <a:t>c</a:t>
            </a:r>
            <a:r>
              <a:rPr lang="zh-CN" altLang="zh-CN" sz="1900" dirty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zh-CN" altLang="zh-CN" sz="1900" dirty="0">
                <a:latin typeface="Georgia" panose="02040502050405020303" pitchFamily="18" charset="0"/>
              </a:rPr>
              <a:t>y</a:t>
            </a:r>
            <a:r>
              <a:rPr lang="zh-CN" altLang="zh-CN" sz="1900" dirty="0">
                <a:latin typeface="Tahoma" panose="020B0604030504040204" pitchFamily="34" charset="0"/>
                <a:cs typeface="Tahoma" panose="020B0604030504040204" pitchFamily="34" charset="0"/>
              </a:rPr>
              <a:t>)) = 0</a:t>
            </a:r>
            <a:r>
              <a:rPr lang="zh-CN" altLang="zh-CN" sz="1900" dirty="0">
                <a:latin typeface="宋体" panose="02010600030101010101" pitchFamily="2" charset="-122"/>
              </a:rPr>
              <a:t>，</a:t>
            </a:r>
            <a:r>
              <a:rPr lang="zh-CN" altLang="zh-CN" sz="1900" dirty="0">
                <a:latin typeface="等线" panose="02010600030101010101" charset="-122"/>
                <a:ea typeface="等线" panose="02010600030101010101" charset="-122"/>
              </a:rPr>
              <a:t>可以推导出</a:t>
            </a:r>
            <a:endParaRPr lang="zh-CN" altLang="zh-CN" sz="19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3844637" y="5364958"/>
            <a:ext cx="150813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981" dirty="0">
                <a:latin typeface="Tahoma" panose="020B0604030504040204"/>
                <a:cs typeface="Tahoma" panose="020B0604030504040204"/>
              </a:rPr>
              <a:t>˜</a:t>
            </a:r>
            <a:endParaRPr sz="19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18"/>
          <p:cNvSpPr txBox="1"/>
          <p:nvPr/>
        </p:nvSpPr>
        <p:spPr>
          <a:xfrm>
            <a:off x="5954424" y="5241133"/>
            <a:ext cx="569912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dirty="0">
                <a:latin typeface="Georgia" panose="02040502050405020303"/>
                <a:cs typeface="Georgia" panose="02040502050405020303"/>
              </a:rPr>
              <a:t>I</a:t>
            </a:r>
            <a:r>
              <a:rPr sz="2080" baseline="28000" dirty="0">
                <a:latin typeface="Bookman Old Style"/>
                <a:cs typeface="Bookman Old Style"/>
              </a:rPr>
              <a:t>c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endParaRPr sz="19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19"/>
          <p:cNvSpPr/>
          <p:nvPr/>
        </p:nvSpPr>
        <p:spPr bwMode="auto">
          <a:xfrm>
            <a:off x="5979824" y="5623720"/>
            <a:ext cx="520700" cy="0"/>
          </a:xfrm>
          <a:custGeom>
            <a:avLst/>
            <a:gdLst>
              <a:gd name="T0" fmla="*/ 0 w 262255"/>
              <a:gd name="T1" fmla="*/ 2052347 w 26225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62255">
                <a:moveTo>
                  <a:pt x="0" y="0"/>
                </a:moveTo>
                <a:lnTo>
                  <a:pt x="262216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" name="object 20"/>
          <p:cNvSpPr txBox="1"/>
          <p:nvPr/>
        </p:nvSpPr>
        <p:spPr>
          <a:xfrm>
            <a:off x="4722524" y="5584033"/>
            <a:ext cx="1585912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932180" algn="l"/>
                <a:tab pos="1372870" algn="l"/>
              </a:tabLst>
              <a:defRPr/>
            </a:pPr>
            <a:r>
              <a:rPr sz="1385" spc="59" dirty="0">
                <a:latin typeface="Bookman Old Style"/>
                <a:cs typeface="Bookman Old Style"/>
              </a:rPr>
              <a:t>y</a:t>
            </a:r>
            <a:r>
              <a:rPr sz="1385" spc="198" dirty="0">
                <a:latin typeface="Cambria" panose="02040503050406030204"/>
                <a:cs typeface="Cambria" panose="02040503050406030204"/>
              </a:rPr>
              <a:t>∈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Ω(</a:t>
            </a:r>
            <a:r>
              <a:rPr sz="1385" spc="40" dirty="0">
                <a:latin typeface="Bookman Old Style"/>
                <a:cs typeface="Bookman Old Style"/>
              </a:rPr>
              <a:t>x</a:t>
            </a:r>
            <a:r>
              <a:rPr sz="1385" spc="-20" dirty="0">
                <a:latin typeface="Verdana" panose="020B0604030504040204"/>
                <a:cs typeface="Verdana" panose="020B0604030504040204"/>
              </a:rPr>
              <a:t>)</a:t>
            </a:r>
            <a:r>
              <a:rPr sz="1385" dirty="0">
                <a:latin typeface="Verdana" panose="020B0604030504040204"/>
                <a:cs typeface="Verdana" panose="020B0604030504040204"/>
              </a:rPr>
              <a:t>	</a:t>
            </a:r>
            <a:r>
              <a:rPr sz="2080" spc="-30" baseline="8000" dirty="0">
                <a:latin typeface="Bookman Old Style"/>
                <a:cs typeface="Bookman Old Style"/>
              </a:rPr>
              <a:t>c</a:t>
            </a:r>
            <a:r>
              <a:rPr sz="2080" baseline="8000" dirty="0">
                <a:latin typeface="Bookman Old Style"/>
                <a:cs typeface="Bookman Old Style"/>
              </a:rPr>
              <a:t>	</a:t>
            </a:r>
            <a:r>
              <a:rPr sz="1980" spc="149" dirty="0">
                <a:latin typeface="Georgia" panose="02040502050405020303"/>
                <a:cs typeface="Georgia" panose="02040502050405020303"/>
              </a:rPr>
              <a:t>A</a:t>
            </a:r>
            <a:endParaRPr sz="198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1"/>
          <p:cNvSpPr txBox="1"/>
          <p:nvPr/>
        </p:nvSpPr>
        <p:spPr>
          <a:xfrm>
            <a:off x="3858924" y="5410995"/>
            <a:ext cx="2794000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2423160" algn="l"/>
              </a:tabLst>
              <a:defRPr/>
            </a:pPr>
            <a:r>
              <a:rPr sz="1980" spc="69" dirty="0">
                <a:latin typeface="Georgia" panose="02040502050405020303"/>
                <a:cs typeface="Georgia" panose="02040502050405020303"/>
              </a:rPr>
              <a:t>t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 </a:t>
            </a:r>
            <a:r>
              <a:rPr sz="1980" spc="-99" dirty="0">
                <a:latin typeface="Tahoma" panose="020B0604030504040204"/>
                <a:cs typeface="Tahoma" panose="020B0604030504040204"/>
              </a:rPr>
              <a:t>1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spc="644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-69" dirty="0">
                <a:latin typeface="Georgia" panose="02040502050405020303"/>
                <a:cs typeface="Georgia" panose="02040502050405020303"/>
              </a:rPr>
              <a:t>min </a:t>
            </a:r>
            <a:r>
              <a:rPr sz="1980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-59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59" dirty="0">
                <a:latin typeface="Georgia" panose="02040502050405020303"/>
                <a:cs typeface="Georgia" panose="02040502050405020303"/>
              </a:rPr>
              <a:t>min	</a:t>
            </a:r>
            <a:r>
              <a:rPr sz="2080" spc="-30" baseline="-32000" dirty="0">
                <a:latin typeface="Bookman Old Style"/>
                <a:cs typeface="Bookman Old Style"/>
              </a:rPr>
              <a:t>c</a:t>
            </a:r>
            <a:r>
              <a:rPr sz="2080" spc="297" baseline="-32000" dirty="0">
                <a:latin typeface="Bookman Old Style"/>
                <a:cs typeface="Bookman Old Style"/>
              </a:rPr>
              <a:t> 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23"/>
          <p:cNvSpPr txBox="1"/>
          <p:nvPr/>
        </p:nvSpPr>
        <p:spPr>
          <a:xfrm>
            <a:off x="1377662" y="6042820"/>
            <a:ext cx="5275263" cy="331919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000" spc="-10" dirty="0">
                <a:latin typeface="+mn-ea"/>
                <a:cs typeface="宋体" panose="02010600030101010101" pitchFamily="2" charset="-122"/>
              </a:rPr>
              <a:t>这样，就得到了透射率</a:t>
            </a:r>
            <a:r>
              <a:rPr sz="2000" spc="-495" dirty="0">
                <a:latin typeface="+mn-ea"/>
                <a:cs typeface="宋体" panose="02010600030101010101" pitchFamily="2" charset="-122"/>
              </a:rPr>
              <a:t> </a:t>
            </a:r>
            <a:r>
              <a:rPr sz="2000" spc="-684" baseline="11000" dirty="0">
                <a:latin typeface="+mn-ea"/>
                <a:cs typeface="Tahoma" panose="020B0604030504040204"/>
              </a:rPr>
              <a:t>˜</a:t>
            </a:r>
            <a:r>
              <a:rPr sz="2000" spc="-454" dirty="0">
                <a:latin typeface="+mn-ea"/>
                <a:cs typeface="Georgia" panose="02040502050405020303"/>
              </a:rPr>
              <a:t>t</a:t>
            </a:r>
            <a:r>
              <a:rPr sz="2000" spc="-436" dirty="0">
                <a:latin typeface="+mn-ea"/>
                <a:cs typeface="Georgia" panose="02040502050405020303"/>
              </a:rPr>
              <a:t> </a:t>
            </a:r>
            <a:r>
              <a:rPr lang="zh-CN" altLang="en-US" sz="2000" spc="-436" dirty="0">
                <a:latin typeface="+mn-ea"/>
                <a:cs typeface="Georgia" panose="02040502050405020303"/>
              </a:rPr>
              <a:t>       </a:t>
            </a:r>
            <a:r>
              <a:rPr sz="2000" spc="-10" dirty="0" err="1">
                <a:latin typeface="+mn-ea"/>
                <a:cs typeface="宋体" panose="02010600030101010101" pitchFamily="2" charset="-122"/>
              </a:rPr>
              <a:t>的估计值</a:t>
            </a:r>
            <a:r>
              <a:rPr sz="2000" spc="-10" dirty="0">
                <a:latin typeface="+mn-ea"/>
                <a:cs typeface="宋体" panose="02010600030101010101" pitchFamily="2" charset="-122"/>
              </a:rPr>
              <a:t>。</a:t>
            </a:r>
            <a:endParaRPr sz="2000" dirty="0"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上述推论中都是假设全球大气光 </a:t>
            </a:r>
            <a:r>
              <a:rPr lang="zh-CN" altLang="zh-CN" sz="2400" dirty="0">
                <a:latin typeface="Georgia" panose="02040502050405020303" pitchFamily="18" charset="0"/>
              </a:rPr>
              <a:t>A</a:t>
            </a:r>
            <a:r>
              <a:rPr lang="en-US" altLang="zh-CN" sz="2400" dirty="0"/>
              <a:t> </a:t>
            </a:r>
            <a:r>
              <a:rPr lang="zh-CN" altLang="en-US" sz="2400" dirty="0"/>
              <a:t>值时已知的，在实际中，我们可以借助于暗通道图来从有雾图像中获取该值。具体步骤如下：</a:t>
            </a:r>
            <a:endParaRPr lang="zh-CN" altLang="en-US" sz="2400" dirty="0"/>
          </a:p>
          <a:p>
            <a:r>
              <a:rPr lang="zh-CN" altLang="en-US" sz="2400" dirty="0"/>
              <a:t>从暗通道图中按照亮度的大小取前 </a:t>
            </a:r>
            <a:r>
              <a:rPr lang="en-US" altLang="zh-CN" sz="2400" dirty="0"/>
              <a:t>0.1% </a:t>
            </a:r>
            <a:r>
              <a:rPr lang="zh-CN" altLang="en-US" sz="2400" dirty="0"/>
              <a:t>的像素（均值）。</a:t>
            </a:r>
            <a:endParaRPr lang="zh-CN" altLang="en-US" sz="2400" dirty="0"/>
          </a:p>
          <a:p>
            <a:r>
              <a:rPr lang="zh-CN" altLang="en-US" sz="2400" dirty="0"/>
              <a:t>在这些位置中，在原始有雾图像 </a:t>
            </a:r>
            <a:r>
              <a:rPr lang="zh-CN" altLang="zh-CN" sz="2400" dirty="0">
                <a:latin typeface="Georgia" panose="02040502050405020303" pitchFamily="18" charset="0"/>
              </a:rPr>
              <a:t>I</a:t>
            </a:r>
            <a:r>
              <a:rPr lang="zh-CN" altLang="en-US" sz="2400" dirty="0"/>
              <a:t>中寻找对应的具有最高亮度的点的值，作为 </a:t>
            </a:r>
            <a:r>
              <a:rPr lang="zh-CN" altLang="zh-CN" sz="2400" dirty="0">
                <a:latin typeface="Georgia" panose="02040502050405020303" pitchFamily="18" charset="0"/>
              </a:rPr>
              <a:t>A</a:t>
            </a:r>
            <a:r>
              <a:rPr lang="en-US" altLang="zh-CN" sz="2400" dirty="0"/>
              <a:t> </a:t>
            </a:r>
            <a:r>
              <a:rPr lang="zh-CN" altLang="en-US" sz="2400" dirty="0"/>
              <a:t>值。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到这一步，我们就可以进行无雾图像的恢复了：</a:t>
            </a:r>
            <a:r>
              <a:rPr lang="zh-CN" altLang="zh-CN" sz="2400" dirty="0">
                <a:latin typeface="Georgia" panose="02040502050405020303" pitchFamily="18" charset="0"/>
              </a:rPr>
              <a:t> J </a:t>
            </a:r>
            <a:r>
              <a:rPr lang="zh-CN" altLang="zh-CN" sz="2400" dirty="0">
                <a:latin typeface="Tahoma" panose="020B0604030504040204" pitchFamily="34" charset="0"/>
                <a:cs typeface="Tahoma" panose="020B0604030504040204" pitchFamily="34" charset="0"/>
              </a:rPr>
              <a:t>= (</a:t>
            </a:r>
            <a:r>
              <a:rPr lang="zh-CN" altLang="zh-CN" sz="2400" dirty="0">
                <a:latin typeface="Georgia" panose="02040502050405020303" pitchFamily="18" charset="0"/>
              </a:rPr>
              <a:t>I </a:t>
            </a:r>
            <a:r>
              <a:rPr lang="zh-CN" altLang="zh-CN" sz="2400" dirty="0">
                <a:latin typeface="Cambria" panose="02040503050406030204" pitchFamily="18" charset="0"/>
              </a:rPr>
              <a:t>− </a:t>
            </a:r>
            <a:r>
              <a:rPr lang="zh-CN" altLang="zh-CN" sz="2400" dirty="0">
                <a:latin typeface="Georgia" panose="02040502050405020303" pitchFamily="18" charset="0"/>
              </a:rPr>
              <a:t>A</a:t>
            </a:r>
            <a:r>
              <a:rPr lang="zh-CN" altLang="zh-CN" sz="2400" dirty="0">
                <a:latin typeface="Tahoma" panose="020B0604030504040204" pitchFamily="34" charset="0"/>
                <a:cs typeface="Tahoma" panose="020B0604030504040204" pitchFamily="34" charset="0"/>
              </a:rPr>
              <a:t>)/</a:t>
            </a:r>
            <a:r>
              <a:rPr lang="zh-CN" altLang="zh-CN" sz="2400" dirty="0">
                <a:latin typeface="Georgia" panose="02040502050405020303" pitchFamily="18" charset="0"/>
              </a:rPr>
              <a:t>t </a:t>
            </a:r>
            <a:r>
              <a:rPr lang="zh-CN" altLang="zh-CN" sz="2400" dirty="0">
                <a:latin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zh-CN" altLang="zh-CN" sz="2400" dirty="0">
                <a:latin typeface="Georgia" panose="02040502050405020303" pitchFamily="18" charset="0"/>
              </a:rPr>
              <a:t>A </a:t>
            </a:r>
            <a:r>
              <a:rPr lang="zh-CN" altLang="en-US" sz="2400" dirty="0"/>
              <a:t>。当估计 </a:t>
            </a:r>
            <a:r>
              <a:rPr lang="zh-CN" altLang="zh-CN" sz="2400" dirty="0">
                <a:latin typeface="Georgia" panose="02040502050405020303" pitchFamily="18" charset="0"/>
              </a:rPr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很小时，会导致 </a:t>
            </a:r>
            <a:r>
              <a:rPr lang="zh-CN" altLang="zh-CN" sz="2400" dirty="0">
                <a:latin typeface="Georgia" panose="02040502050405020303" pitchFamily="18" charset="0"/>
              </a:rPr>
              <a:t>J</a:t>
            </a:r>
            <a:r>
              <a:rPr lang="en-US" altLang="zh-CN" sz="2400" dirty="0"/>
              <a:t> </a:t>
            </a:r>
            <a:r>
              <a:rPr lang="zh-CN" altLang="en-US" sz="2400" dirty="0"/>
              <a:t>值偏大，图像整体偏白，所以给 </a:t>
            </a:r>
            <a:r>
              <a:rPr lang="zh-CN" altLang="zh-CN" sz="2400" dirty="0">
                <a:latin typeface="Georgia" panose="02040502050405020303" pitchFamily="18" charset="0"/>
              </a:rPr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设个下限 </a:t>
            </a:r>
            <a:r>
              <a:rPr lang="zh-CN" altLang="zh-CN" sz="2400" dirty="0">
                <a:latin typeface="Georgia" panose="02040502050405020303" pitchFamily="18" charset="0"/>
              </a:rPr>
              <a:t>t</a:t>
            </a:r>
            <a:r>
              <a:rPr lang="zh-CN" altLang="zh-CN" sz="2400" baseline="-12000" dirty="0"/>
              <a:t>0 </a:t>
            </a:r>
            <a:r>
              <a:rPr lang="zh-CN" altLang="en-US" sz="2400" dirty="0"/>
              <a:t>，一般为 </a:t>
            </a:r>
            <a:r>
              <a:rPr lang="en-US" altLang="zh-CN" sz="2400" dirty="0"/>
              <a:t>0.1</a:t>
            </a:r>
            <a:r>
              <a:rPr lang="zh-CN" altLang="en-US" sz="2400" dirty="0"/>
              <a:t>。最终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object 7"/>
          <p:cNvSpPr txBox="1"/>
          <p:nvPr/>
        </p:nvSpPr>
        <p:spPr>
          <a:xfrm>
            <a:off x="5134313" y="5648258"/>
            <a:ext cx="1473200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dirty="0">
                <a:latin typeface="Georgia" panose="02040502050405020303"/>
                <a:cs typeface="Georgia" panose="02040502050405020303"/>
              </a:rPr>
              <a:t>max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t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sz="1980" i="1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97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t</a:t>
            </a:r>
            <a:r>
              <a:rPr sz="2080" spc="14" baseline="-12000" dirty="0">
                <a:latin typeface="Verdana" panose="020B0604030504040204"/>
                <a:cs typeface="Verdana" panose="020B0604030504040204"/>
              </a:rPr>
              <a:t>0</a:t>
            </a:r>
            <a:r>
              <a:rPr sz="1980" spc="10" dirty="0"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4375489" y="5378383"/>
            <a:ext cx="3154363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975" baseline="-36000" dirty="0">
                <a:latin typeface="Georgia" panose="02040502050405020303"/>
                <a:cs typeface="Georgia" panose="02040502050405020303"/>
              </a:rPr>
              <a:t>J</a:t>
            </a:r>
            <a:r>
              <a:rPr sz="2975" baseline="-36000" dirty="0">
                <a:latin typeface="Tahoma" panose="020B0604030504040204"/>
                <a:cs typeface="Tahoma" panose="020B0604030504040204"/>
              </a:rPr>
              <a:t>(</a:t>
            </a:r>
            <a:r>
              <a:rPr sz="2975" baseline="-36000" dirty="0">
                <a:latin typeface="Georgia" panose="02040502050405020303"/>
                <a:cs typeface="Georgia" panose="02040502050405020303"/>
              </a:rPr>
              <a:t>x</a:t>
            </a:r>
            <a:r>
              <a:rPr sz="2975" baseline="-36000" dirty="0">
                <a:latin typeface="Tahoma" panose="020B0604030504040204"/>
                <a:cs typeface="Tahoma" panose="020B0604030504040204"/>
              </a:rPr>
              <a:t>) </a:t>
            </a:r>
            <a:r>
              <a:rPr sz="2975" spc="119" baseline="-36000" dirty="0">
                <a:latin typeface="Tahoma" panose="020B0604030504040204"/>
                <a:cs typeface="Tahoma" panose="020B0604030504040204"/>
              </a:rPr>
              <a:t>=</a:t>
            </a:r>
            <a:r>
              <a:rPr sz="1980" u="sng" spc="79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 </a:t>
            </a:r>
            <a:r>
              <a:rPr lang="en-US" sz="1980" u="sng" spc="79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  </a:t>
            </a:r>
            <a:r>
              <a:rPr sz="1980" u="sng" spc="-10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I</a:t>
            </a:r>
            <a:r>
              <a:rPr sz="1980" u="sng" spc="-10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(</a:t>
            </a:r>
            <a:r>
              <a:rPr sz="1980" u="sng" spc="-10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x</a:t>
            </a:r>
            <a:r>
              <a:rPr sz="1980" u="sng" spc="-10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) </a:t>
            </a:r>
            <a:r>
              <a:rPr sz="1980" u="sng" spc="426" dirty="0">
                <a:uFill>
                  <a:solidFill>
                    <a:srgbClr val="000000"/>
                  </a:solidFill>
                </a:uFill>
                <a:latin typeface="Cambria" panose="02040503050406030204"/>
                <a:cs typeface="Cambria" panose="02040503050406030204"/>
              </a:rPr>
              <a:t>− </a:t>
            </a:r>
            <a:r>
              <a:rPr sz="1980" u="sng" spc="149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A</a:t>
            </a:r>
            <a:r>
              <a:rPr lang="en-US" sz="1980" u="sng" spc="149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  </a:t>
            </a:r>
            <a:r>
              <a:rPr sz="1980" spc="713" dirty="0">
                <a:latin typeface="Georgia" panose="02040502050405020303"/>
                <a:cs typeface="Georgia" panose="02040502050405020303"/>
              </a:rPr>
              <a:t> </a:t>
            </a:r>
            <a:r>
              <a:rPr sz="2975" spc="119" baseline="-36000" dirty="0">
                <a:latin typeface="Tahoma" panose="020B0604030504040204"/>
                <a:cs typeface="Tahoma" panose="020B0604030504040204"/>
              </a:rPr>
              <a:t>+ </a:t>
            </a:r>
            <a:r>
              <a:rPr sz="2975" spc="-252" baseline="-36000" dirty="0">
                <a:latin typeface="Georgia" panose="02040502050405020303"/>
                <a:cs typeface="Georgia" panose="02040502050405020303"/>
              </a:rPr>
              <a:t>A</a:t>
            </a:r>
            <a:endParaRPr sz="2975" baseline="-36000" dirty="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27"/>
          <p:cNvSpPr>
            <a:spLocks noChangeArrowheads="1"/>
          </p:cNvSpPr>
          <p:nvPr/>
        </p:nvSpPr>
        <p:spPr bwMode="auto">
          <a:xfrm>
            <a:off x="2423402" y="1601180"/>
            <a:ext cx="6850299" cy="489169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based on 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2" y="2519639"/>
            <a:ext cx="3557151" cy="123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65" y="2676012"/>
            <a:ext cx="6925427" cy="157456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3174459" y="2661299"/>
            <a:ext cx="1382863" cy="179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01" y="5524297"/>
            <a:ext cx="11339275" cy="1142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8" y="4848473"/>
            <a:ext cx="1372455" cy="57858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based on 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2" y="2519639"/>
            <a:ext cx="3557151" cy="12320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801566" y="2519639"/>
            <a:ext cx="2791898" cy="405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830" y="2374332"/>
            <a:ext cx="4933425" cy="393756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based on 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2" y="2519639"/>
            <a:ext cx="3557151" cy="12320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001311" y="2710774"/>
            <a:ext cx="2094689" cy="424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18" y="2597340"/>
            <a:ext cx="5430610" cy="230869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based on 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2" y="2519639"/>
            <a:ext cx="3557151" cy="12320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728936" y="2671864"/>
            <a:ext cx="2509736" cy="718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038" y="2519640"/>
            <a:ext cx="5465230" cy="227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713" y="1861070"/>
            <a:ext cx="4965940" cy="38623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5" y="6103629"/>
            <a:ext cx="8007346" cy="389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5" y="1750518"/>
            <a:ext cx="6413190" cy="34422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基于暗通道先验的去雾算法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based on 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2" y="2519639"/>
            <a:ext cx="3557151" cy="12320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957209" y="2334638"/>
            <a:ext cx="2973061" cy="1258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70" y="2192081"/>
            <a:ext cx="5648958" cy="18871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09" y="4079247"/>
            <a:ext cx="9581153" cy="271133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375"/>
              </a:lnSpc>
              <a:spcBef>
                <a:spcPts val="190"/>
              </a:spcBef>
            </a:pPr>
            <a:r>
              <a:rPr lang="zh-CN" altLang="zh-CN" dirty="0">
                <a:latin typeface="宋体" panose="02010600030101010101" pitchFamily="2" charset="-122"/>
              </a:rPr>
              <a:t>出处：</a:t>
            </a:r>
            <a:endParaRPr lang="zh-CN" altLang="zh-CN" dirty="0">
              <a:latin typeface="宋体" panose="02010600030101010101" pitchFamily="2" charset="-122"/>
            </a:endParaRPr>
          </a:p>
          <a:p>
            <a:pPr algn="just">
              <a:lnSpc>
                <a:spcPts val="2375"/>
              </a:lnSpc>
              <a:spcBef>
                <a:spcPts val="75"/>
              </a:spcBef>
            </a:pPr>
            <a:r>
              <a:rPr lang="zh-CN" altLang="zh-CN" dirty="0">
                <a:latin typeface="Georgia" panose="02040502050405020303" pitchFamily="18" charset="0"/>
              </a:rPr>
              <a:t>C. Tomasi and R. Manduchi. 1998. Bilateral Filtering for Gray and Color Images. In: Proceedings of the Sixth International Conference  on Computer Vision (ICCV </a:t>
            </a:r>
            <a:r>
              <a:rPr lang="zh-CN" altLang="zh-CN" dirty="0">
                <a:latin typeface="宋体" panose="02010600030101010101" pitchFamily="2" charset="-122"/>
              </a:rPr>
              <a:t>’</a:t>
            </a:r>
            <a:r>
              <a:rPr lang="zh-CN" altLang="zh-CN" dirty="0">
                <a:latin typeface="Georgia" panose="02040502050405020303" pitchFamily="18" charset="0"/>
              </a:rPr>
              <a:t>98). IEEE Computer Society,</a:t>
            </a:r>
            <a:r>
              <a:rPr lang="en-US" altLang="zh-CN" dirty="0">
                <a:latin typeface="Georgia" panose="02040502050405020303" pitchFamily="18" charset="0"/>
              </a:rPr>
              <a:t> </a:t>
            </a:r>
            <a:r>
              <a:rPr lang="zh-CN" altLang="zh-CN" dirty="0">
                <a:latin typeface="Georgia" panose="02040502050405020303" pitchFamily="18" charset="0"/>
              </a:rPr>
              <a:t>Washington DC</a:t>
            </a:r>
            <a:endParaRPr lang="en-US" altLang="zh-CN" dirty="0">
              <a:latin typeface="Georgia" panose="02040502050405020303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高斯滤波</a:t>
            </a:r>
            <a:endParaRPr lang="zh-CN" altLang="en-US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30" y="1822441"/>
            <a:ext cx="7357554" cy="208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7"/>
          <p:cNvSpPr>
            <a:spLocks noChangeArrowheads="1"/>
          </p:cNvSpPr>
          <p:nvPr/>
        </p:nvSpPr>
        <p:spPr bwMode="auto">
          <a:xfrm>
            <a:off x="3819001" y="4041236"/>
            <a:ext cx="3681413" cy="2133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高斯滤波</a:t>
            </a:r>
            <a:endParaRPr lang="zh-CN" altLang="en-US" dirty="0"/>
          </a:p>
        </p:txBody>
      </p:sp>
      <p:sp>
        <p:nvSpPr>
          <p:cNvPr id="4" name="object 30"/>
          <p:cNvSpPr txBox="1">
            <a:spLocks noChangeArrowheads="1"/>
          </p:cNvSpPr>
          <p:nvPr/>
        </p:nvSpPr>
        <p:spPr bwMode="auto">
          <a:xfrm>
            <a:off x="2398714" y="1855789"/>
            <a:ext cx="14954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3975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1900">
                <a:latin typeface="宋体" panose="02010600030101010101" pitchFamily="2" charset="-122"/>
              </a:rPr>
              <a:t>高斯核</a:t>
            </a:r>
            <a:r>
              <a:rPr lang="zh-CN" altLang="zh-CN" sz="1900">
                <a:latin typeface="Georgia" panose="02040502050405020303" pitchFamily="18" charset="0"/>
              </a:rPr>
              <a:t>:</a:t>
            </a:r>
            <a:endParaRPr lang="zh-CN" altLang="zh-CN" sz="1900">
              <a:latin typeface="Georgia" panose="02040502050405020303" pitchFamily="18" charset="0"/>
            </a:endParaRPr>
          </a:p>
        </p:txBody>
      </p:sp>
      <p:sp>
        <p:nvSpPr>
          <p:cNvPr id="5" name="object 31"/>
          <p:cNvSpPr txBox="1"/>
          <p:nvPr/>
        </p:nvSpPr>
        <p:spPr>
          <a:xfrm>
            <a:off x="5292726" y="1722438"/>
            <a:ext cx="176213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99" dirty="0">
                <a:latin typeface="Tahoma" panose="020B0604030504040204"/>
                <a:cs typeface="Tahoma" panose="020B0604030504040204"/>
              </a:rPr>
              <a:t>1</a:t>
            </a:r>
            <a:endParaRPr sz="19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32"/>
          <p:cNvSpPr/>
          <p:nvPr/>
        </p:nvSpPr>
        <p:spPr bwMode="auto">
          <a:xfrm>
            <a:off x="5108576" y="2105025"/>
            <a:ext cx="542925" cy="0"/>
          </a:xfrm>
          <a:custGeom>
            <a:avLst/>
            <a:gdLst>
              <a:gd name="T0" fmla="*/ 0 w 273685"/>
              <a:gd name="T1" fmla="*/ 2135278 w 27368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73685">
                <a:moveTo>
                  <a:pt x="0" y="0"/>
                </a:moveTo>
                <a:lnTo>
                  <a:pt x="273519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object 33"/>
          <p:cNvSpPr txBox="1"/>
          <p:nvPr/>
        </p:nvSpPr>
        <p:spPr>
          <a:xfrm>
            <a:off x="3660775" y="1892301"/>
            <a:ext cx="2763838" cy="511175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lnSpc>
                <a:spcPts val="1865"/>
              </a:lnSpc>
              <a:spcBef>
                <a:spcPts val="190"/>
              </a:spcBef>
              <a:tabLst>
                <a:tab pos="2061210" algn="l"/>
              </a:tabLst>
              <a:defRPr/>
            </a:pPr>
            <a:r>
              <a:rPr sz="1980" spc="-40" dirty="0">
                <a:latin typeface="Georgia" panose="02040502050405020303"/>
                <a:cs typeface="Georgia" panose="02040502050405020303"/>
              </a:rPr>
              <a:t>w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40" dirty="0">
                <a:latin typeface="Georgia" panose="02040502050405020303"/>
                <a:cs typeface="Georgia" panose="02040502050405020303"/>
              </a:rPr>
              <a:t>i</a:t>
            </a:r>
            <a:r>
              <a:rPr sz="198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26" dirty="0">
                <a:latin typeface="Arial" panose="020B0604020202020204"/>
                <a:cs typeface="Arial" panose="020B0604020202020204"/>
              </a:rPr>
              <a:t> </a:t>
            </a:r>
            <a:r>
              <a:rPr sz="1980" dirty="0">
                <a:latin typeface="Georgia" panose="02040502050405020303"/>
                <a:cs typeface="Georgia" panose="02040502050405020303"/>
              </a:rPr>
              <a:t>j</a:t>
            </a:r>
            <a:r>
              <a:rPr sz="198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26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-30" dirty="0">
                <a:latin typeface="Georgia" panose="02040502050405020303"/>
                <a:cs typeface="Georgia" panose="02040502050405020303"/>
              </a:rPr>
              <a:t>k</a:t>
            </a:r>
            <a:r>
              <a:rPr sz="198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26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-20" dirty="0">
                <a:latin typeface="Georgia" panose="02040502050405020303"/>
                <a:cs typeface="Georgia" panose="02040502050405020303"/>
              </a:rPr>
              <a:t>l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7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dirty="0">
                <a:latin typeface="Tahoma" panose="020B0604030504040204"/>
                <a:cs typeface="Tahoma" panose="020B0604030504040204"/>
              </a:rPr>
              <a:t>	</a:t>
            </a:r>
            <a:r>
              <a:rPr sz="1980" spc="-30" dirty="0">
                <a:latin typeface="Georgia" panose="02040502050405020303"/>
                <a:cs typeface="Georgia" panose="02040502050405020303"/>
              </a:rPr>
              <a:t>exp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endParaRPr sz="1980" dirty="0">
              <a:latin typeface="Cambria" panose="02040503050406030204"/>
              <a:cs typeface="Cambria" panose="02040503050406030204"/>
            </a:endParaRPr>
          </a:p>
          <a:p>
            <a:pPr marL="1448435">
              <a:lnSpc>
                <a:spcPts val="1865"/>
              </a:lnSpc>
              <a:defRPr/>
            </a:pPr>
            <a:r>
              <a:rPr sz="1980" spc="-99" dirty="0">
                <a:latin typeface="Tahoma" panose="020B0604030504040204"/>
                <a:cs typeface="Tahoma" panose="020B0604030504040204"/>
              </a:rPr>
              <a:t>2</a:t>
            </a:r>
            <a:r>
              <a:rPr sz="1980" i="1" spc="-99" dirty="0">
                <a:latin typeface="Arial" panose="020B0604020202020204"/>
                <a:cs typeface="Arial" panose="020B0604020202020204"/>
              </a:rPr>
              <a:t>πσ</a:t>
            </a:r>
            <a:r>
              <a:rPr sz="2080" spc="-149" baseline="24000" dirty="0">
                <a:latin typeface="Verdana" panose="020B0604030504040204"/>
                <a:cs typeface="Verdana" panose="020B0604030504040204"/>
              </a:rPr>
              <a:t>2</a:t>
            </a:r>
            <a:endParaRPr sz="2080" baseline="24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34"/>
          <p:cNvSpPr txBox="1"/>
          <p:nvPr/>
        </p:nvSpPr>
        <p:spPr>
          <a:xfrm>
            <a:off x="6403976" y="1722438"/>
            <a:ext cx="1984375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2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20" dirty="0">
                <a:latin typeface="Georgia" panose="02040502050405020303"/>
                <a:cs typeface="Georgia" panose="02040502050405020303"/>
              </a:rPr>
              <a:t>i</a:t>
            </a:r>
            <a:r>
              <a:rPr sz="1980" spc="-69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spc="-30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-40" dirty="0">
                <a:latin typeface="Georgia" panose="02040502050405020303"/>
                <a:cs typeface="Georgia" panose="02040502050405020303"/>
              </a:rPr>
              <a:t>k</a:t>
            </a:r>
            <a:r>
              <a:rPr sz="1980" spc="-40" dirty="0">
                <a:latin typeface="Tahoma" panose="020B0604030504040204"/>
                <a:cs typeface="Tahoma" panose="020B0604030504040204"/>
              </a:rPr>
              <a:t>)</a:t>
            </a:r>
            <a:r>
              <a:rPr sz="2080" spc="-59" baseline="28000" dirty="0">
                <a:latin typeface="Verdana" panose="020B0604030504040204"/>
                <a:cs typeface="Verdana" panose="020B0604030504040204"/>
              </a:rPr>
              <a:t>2</a:t>
            </a:r>
            <a:r>
              <a:rPr sz="2080" spc="14" baseline="28000" dirty="0">
                <a:latin typeface="Verdana" panose="020B0604030504040204"/>
                <a:cs typeface="Verdan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+</a:t>
            </a:r>
            <a:r>
              <a:rPr sz="1980" spc="-218" dirty="0">
                <a:latin typeface="Tahoma" panose="020B0604030504040204"/>
                <a:cs typeface="Tahoma" panose="020B0604030504040204"/>
              </a:rPr>
              <a:t> 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j</a:t>
            </a:r>
            <a:r>
              <a:rPr sz="1980" spc="-69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spc="-30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-40" dirty="0">
                <a:latin typeface="Georgia" panose="02040502050405020303"/>
                <a:cs typeface="Georgia" panose="02040502050405020303"/>
              </a:rPr>
              <a:t>k</a:t>
            </a:r>
            <a:r>
              <a:rPr sz="1980" spc="-40" dirty="0">
                <a:latin typeface="Tahoma" panose="020B0604030504040204"/>
                <a:cs typeface="Tahoma" panose="020B0604030504040204"/>
              </a:rPr>
              <a:t>)</a:t>
            </a:r>
            <a:r>
              <a:rPr sz="2080" spc="-59" baseline="28000" dirty="0">
                <a:latin typeface="Verdana" panose="020B0604030504040204"/>
                <a:cs typeface="Verdana" panose="020B0604030504040204"/>
              </a:rPr>
              <a:t>2</a:t>
            </a:r>
            <a:endParaRPr sz="2080" baseline="28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35"/>
          <p:cNvSpPr/>
          <p:nvPr/>
        </p:nvSpPr>
        <p:spPr bwMode="auto">
          <a:xfrm>
            <a:off x="6429376" y="2105025"/>
            <a:ext cx="1946275" cy="0"/>
          </a:xfrm>
          <a:custGeom>
            <a:avLst/>
            <a:gdLst>
              <a:gd name="T0" fmla="*/ 0 w 982345"/>
              <a:gd name="T1" fmla="*/ 7635295 w 98234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982345">
                <a:moveTo>
                  <a:pt x="0" y="0"/>
                </a:moveTo>
                <a:lnTo>
                  <a:pt x="981760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36"/>
          <p:cNvSpPr txBox="1"/>
          <p:nvPr/>
        </p:nvSpPr>
        <p:spPr>
          <a:xfrm>
            <a:off x="7181850" y="2063751"/>
            <a:ext cx="427038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99" dirty="0">
                <a:latin typeface="Tahoma" panose="020B0604030504040204"/>
                <a:cs typeface="Tahoma" panose="020B0604030504040204"/>
              </a:rPr>
              <a:t>2</a:t>
            </a:r>
            <a:r>
              <a:rPr sz="1980" i="1" dirty="0">
                <a:latin typeface="Arial" panose="020B0604020202020204"/>
                <a:cs typeface="Arial" panose="020B0604020202020204"/>
              </a:rPr>
              <a:t>σ</a:t>
            </a:r>
            <a:r>
              <a:rPr sz="2080" spc="-149" baseline="24000" dirty="0">
                <a:latin typeface="Verdana" panose="020B0604030504040204"/>
                <a:cs typeface="Verdana" panose="020B0604030504040204"/>
              </a:rPr>
              <a:t>2</a:t>
            </a:r>
            <a:endParaRPr sz="2080" baseline="24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37"/>
          <p:cNvSpPr txBox="1"/>
          <p:nvPr/>
        </p:nvSpPr>
        <p:spPr>
          <a:xfrm>
            <a:off x="8378826" y="1892301"/>
            <a:ext cx="14922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endParaRPr sz="19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38"/>
          <p:cNvSpPr txBox="1"/>
          <p:nvPr/>
        </p:nvSpPr>
        <p:spPr>
          <a:xfrm>
            <a:off x="9601200" y="1892301"/>
            <a:ext cx="369888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30" dirty="0">
                <a:latin typeface="Georgia" panose="02040502050405020303"/>
                <a:cs typeface="Georgia" panose="02040502050405020303"/>
              </a:rPr>
              <a:t>(2)</a:t>
            </a:r>
            <a:endParaRPr sz="198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39"/>
          <p:cNvSpPr>
            <a:spLocks noChangeArrowheads="1"/>
          </p:cNvSpPr>
          <p:nvPr/>
        </p:nvSpPr>
        <p:spPr bwMode="auto">
          <a:xfrm>
            <a:off x="4638676" y="2800350"/>
            <a:ext cx="2944813" cy="239395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4" name="object 40"/>
          <p:cNvSpPr txBox="1"/>
          <p:nvPr/>
        </p:nvSpPr>
        <p:spPr>
          <a:xfrm>
            <a:off x="4203701" y="5470525"/>
            <a:ext cx="3781425" cy="29845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785" spc="-50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Figure:</a:t>
            </a:r>
            <a:r>
              <a:rPr sz="1785" spc="59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 </a:t>
            </a:r>
            <a:r>
              <a:rPr sz="1785" spc="-10" dirty="0">
                <a:latin typeface="宋体" panose="02010600030101010101" pitchFamily="2" charset="-122"/>
                <a:cs typeface="宋体" panose="02010600030101010101" pitchFamily="2" charset="-122"/>
              </a:rPr>
              <a:t>标准差为</a:t>
            </a:r>
            <a:r>
              <a:rPr sz="1785" spc="-327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85" spc="-50" dirty="0">
                <a:latin typeface="Century" panose="02040604050505020304"/>
                <a:cs typeface="Century" panose="02040604050505020304"/>
              </a:rPr>
              <a:t>1.0</a:t>
            </a:r>
            <a:r>
              <a:rPr sz="1785" spc="59" dirty="0">
                <a:latin typeface="Century" panose="02040604050505020304"/>
                <a:cs typeface="Century" panose="02040604050505020304"/>
              </a:rPr>
              <a:t> </a:t>
            </a:r>
            <a:r>
              <a:rPr sz="1785" spc="-10" dirty="0">
                <a:latin typeface="宋体" panose="02010600030101010101" pitchFamily="2" charset="-122"/>
                <a:cs typeface="宋体" panose="02010600030101010101" pitchFamily="2" charset="-122"/>
              </a:rPr>
              <a:t>的整数值高斯核</a:t>
            </a:r>
            <a:endParaRPr sz="178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高斯滤波</a:t>
            </a:r>
            <a:endParaRPr lang="zh-CN" altLang="en-US" dirty="0"/>
          </a:p>
        </p:txBody>
      </p:sp>
      <p:sp>
        <p:nvSpPr>
          <p:cNvPr id="4" name="object 30"/>
          <p:cNvSpPr txBox="1">
            <a:spLocks noChangeArrowheads="1"/>
          </p:cNvSpPr>
          <p:nvPr/>
        </p:nvSpPr>
        <p:spPr bwMode="auto">
          <a:xfrm>
            <a:off x="2216151" y="1874838"/>
            <a:ext cx="8462963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3975" rIns="0" bIns="0">
            <a:spAutoFit/>
          </a:bodyPr>
          <a:lstStyle>
            <a:lvl1pPr marL="241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75"/>
              </a:lnSpc>
            </a:pPr>
            <a:r>
              <a:rPr lang="zh-CN" altLang="zh-CN" sz="1900">
                <a:latin typeface="宋体" panose="02010600030101010101" pitchFamily="2" charset="-122"/>
              </a:rPr>
              <a:t>高斯滤波</a:t>
            </a:r>
            <a:endParaRPr lang="zh-CN" altLang="zh-CN" sz="1900">
              <a:latin typeface="宋体" panose="02010600030101010101" pitchFamily="2" charset="-122"/>
            </a:endParaRPr>
          </a:p>
          <a:p>
            <a:pPr>
              <a:lnSpc>
                <a:spcPts val="2375"/>
              </a:lnSpc>
              <a:spcBef>
                <a:spcPts val="75"/>
              </a:spcBef>
            </a:pPr>
            <a:r>
              <a:rPr lang="zh-CN" altLang="zh-CN" sz="1900">
                <a:latin typeface="宋体" panose="02010600030101010101" pitchFamily="2" charset="-122"/>
              </a:rPr>
              <a:t>利用高斯核的一个 </a:t>
            </a:r>
            <a:r>
              <a:rPr lang="zh-CN" altLang="zh-CN" sz="1900">
                <a:latin typeface="Georgia" panose="02040502050405020303" pitchFamily="18" charset="0"/>
              </a:rPr>
              <a:t>2 </a:t>
            </a:r>
            <a:r>
              <a:rPr lang="zh-CN" altLang="zh-CN" sz="1900">
                <a:latin typeface="宋体" panose="02010600030101010101" pitchFamily="2" charset="-122"/>
              </a:rPr>
              <a:t>维的卷积算子，用于图像模糊化（去除细节和噪声）</a:t>
            </a:r>
            <a:endParaRPr lang="zh-CN" altLang="zh-CN" sz="1900">
              <a:latin typeface="宋体" panose="02010600030101010101" pitchFamily="2" charset="-122"/>
            </a:endParaRPr>
          </a:p>
          <a:p>
            <a:pPr>
              <a:lnSpc>
                <a:spcPts val="2275"/>
              </a:lnSpc>
            </a:pPr>
            <a:r>
              <a:rPr lang="zh-CN" altLang="zh-CN" sz="1900">
                <a:latin typeface="宋体" panose="02010600030101010101" pitchFamily="2" charset="-122"/>
              </a:rPr>
              <a:t>效果图：</a:t>
            </a:r>
            <a:endParaRPr lang="zh-CN" altLang="zh-CN" sz="1900">
              <a:latin typeface="宋体" panose="02010600030101010101" pitchFamily="2" charset="-122"/>
            </a:endParaRPr>
          </a:p>
        </p:txBody>
      </p:sp>
      <p:sp>
        <p:nvSpPr>
          <p:cNvPr id="5" name="object 31"/>
          <p:cNvSpPr>
            <a:spLocks noChangeArrowheads="1"/>
          </p:cNvSpPr>
          <p:nvPr/>
        </p:nvSpPr>
        <p:spPr bwMode="auto">
          <a:xfrm>
            <a:off x="4191000" y="2830513"/>
            <a:ext cx="3798888" cy="255905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" name="object 32"/>
          <p:cNvSpPr txBox="1"/>
          <p:nvPr/>
        </p:nvSpPr>
        <p:spPr>
          <a:xfrm>
            <a:off x="2216150" y="5703888"/>
            <a:ext cx="2057400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缺陷：去除了细节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4" name="object 31"/>
          <p:cNvSpPr txBox="1">
            <a:spLocks noChangeArrowheads="1"/>
          </p:cNvSpPr>
          <p:nvPr/>
        </p:nvSpPr>
        <p:spPr bwMode="auto">
          <a:xfrm>
            <a:off x="2159001" y="1511064"/>
            <a:ext cx="757237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3909" rIns="0" bIns="0">
            <a:spAutoFit/>
          </a:bodyPr>
          <a:lstStyle>
            <a:lvl1pPr marL="2413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375"/>
              </a:lnSpc>
              <a:spcBef>
                <a:spcPts val="190"/>
              </a:spcBef>
            </a:pPr>
            <a:r>
              <a:rPr lang="zh-CN" altLang="zh-CN" sz="1900" dirty="0">
                <a:latin typeface="宋体" panose="02010600030101010101" pitchFamily="2" charset="-122"/>
              </a:rPr>
              <a:t>主要思想</a:t>
            </a:r>
            <a:r>
              <a:rPr lang="zh-CN" altLang="zh-CN" sz="1900" dirty="0">
                <a:latin typeface="Georgia" panose="02040502050405020303" pitchFamily="18" charset="0"/>
              </a:rPr>
              <a:t>:</a:t>
            </a:r>
            <a:endParaRPr lang="zh-CN" altLang="zh-CN" sz="1900" dirty="0">
              <a:latin typeface="Georgia" panose="02040502050405020303" pitchFamily="18" charset="0"/>
            </a:endParaRPr>
          </a:p>
          <a:p>
            <a:pPr>
              <a:lnSpc>
                <a:spcPts val="2375"/>
              </a:lnSpc>
              <a:spcBef>
                <a:spcPts val="75"/>
              </a:spcBef>
            </a:pPr>
            <a:r>
              <a:rPr lang="zh-CN" altLang="zh-CN" sz="1900" dirty="0">
                <a:latin typeface="宋体" panose="02010600030101010101" pitchFamily="2" charset="-122"/>
              </a:rPr>
              <a:t>在高斯滤波由几何空间距离决定滤波器系数的基础上，增加了由像素 差值决定滤波器系数，像素差越大权重越小，反之越大。</a:t>
            </a:r>
            <a:endParaRPr lang="zh-CN" altLang="zh-CN" sz="1900" dirty="0">
              <a:latin typeface="宋体" panose="02010600030101010101" pitchFamily="2" charset="-122"/>
            </a:endParaRPr>
          </a:p>
          <a:p>
            <a:pPr>
              <a:lnSpc>
                <a:spcPts val="2275"/>
              </a:lnSpc>
            </a:pPr>
            <a:r>
              <a:rPr lang="zh-CN" altLang="zh-CN" sz="1900" dirty="0">
                <a:latin typeface="宋体" panose="02010600030101010101" pitchFamily="2" charset="-122"/>
              </a:rPr>
              <a:t>高斯核</a:t>
            </a:r>
            <a:endParaRPr lang="zh-CN" altLang="zh-CN" sz="1900" dirty="0">
              <a:latin typeface="宋体" panose="02010600030101010101" pitchFamily="2" charset="-122"/>
            </a:endParaRPr>
          </a:p>
        </p:txBody>
      </p:sp>
      <p:sp>
        <p:nvSpPr>
          <p:cNvPr id="5" name="object 32"/>
          <p:cNvSpPr>
            <a:spLocks noChangeArrowheads="1"/>
          </p:cNvSpPr>
          <p:nvPr/>
        </p:nvSpPr>
        <p:spPr bwMode="auto">
          <a:xfrm>
            <a:off x="4167188" y="2850914"/>
            <a:ext cx="3714750" cy="69691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" name="object 33"/>
          <p:cNvSpPr txBox="1"/>
          <p:nvPr/>
        </p:nvSpPr>
        <p:spPr>
          <a:xfrm>
            <a:off x="2216150" y="3882788"/>
            <a:ext cx="1054100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像素域核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34"/>
          <p:cNvSpPr>
            <a:spLocks noChangeArrowheads="1"/>
          </p:cNvSpPr>
          <p:nvPr/>
        </p:nvSpPr>
        <p:spPr bwMode="auto">
          <a:xfrm>
            <a:off x="4108451" y="4463814"/>
            <a:ext cx="3814763" cy="6318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4" name="object 31"/>
          <p:cNvSpPr txBox="1"/>
          <p:nvPr/>
        </p:nvSpPr>
        <p:spPr>
          <a:xfrm>
            <a:off x="2216150" y="1839913"/>
            <a:ext cx="1555750" cy="328612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双边滤波权重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32"/>
          <p:cNvSpPr>
            <a:spLocks noChangeArrowheads="1"/>
          </p:cNvSpPr>
          <p:nvPr/>
        </p:nvSpPr>
        <p:spPr bwMode="auto">
          <a:xfrm>
            <a:off x="3397250" y="2416176"/>
            <a:ext cx="5360988" cy="63817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" name="object 33"/>
          <p:cNvSpPr txBox="1"/>
          <p:nvPr/>
        </p:nvSpPr>
        <p:spPr>
          <a:xfrm>
            <a:off x="2216151" y="3328988"/>
            <a:ext cx="5065713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输出像素的值依赖于邻域像素的值的加权组合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34"/>
          <p:cNvSpPr>
            <a:spLocks noChangeArrowheads="1"/>
          </p:cNvSpPr>
          <p:nvPr/>
        </p:nvSpPr>
        <p:spPr bwMode="auto">
          <a:xfrm>
            <a:off x="4552950" y="3910014"/>
            <a:ext cx="3081338" cy="7270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" name="object 35"/>
          <p:cNvSpPr txBox="1"/>
          <p:nvPr/>
        </p:nvSpPr>
        <p:spPr>
          <a:xfrm>
            <a:off x="2216151" y="4911725"/>
            <a:ext cx="6570663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同时考虑了空间域与值域的差别，能起到保边去噪的作用。</a:t>
            </a:r>
            <a:endParaRPr sz="198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线形标注 1 1"/>
          <p:cNvSpPr/>
          <p:nvPr/>
        </p:nvSpPr>
        <p:spPr>
          <a:xfrm>
            <a:off x="9043246" y="1452626"/>
            <a:ext cx="1834552" cy="963550"/>
          </a:xfrm>
          <a:prstGeom prst="borderCallout1">
            <a:avLst>
              <a:gd name="adj1" fmla="val 54509"/>
              <a:gd name="adj2" fmla="val -4166"/>
              <a:gd name="adj3" fmla="val 95398"/>
              <a:gd name="adj4" fmla="val -6958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靠得近但值域差别大的点权重变小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89801" y="5288788"/>
            <a:ext cx="9360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 </a:t>
            </a:r>
            <a:r>
              <a:rPr lang="en-US" altLang="zh-CN" b="1" dirty="0"/>
              <a:t>vs </a:t>
            </a:r>
            <a:r>
              <a:rPr lang="zh-CN" altLang="en-US" b="1" dirty="0"/>
              <a:t>高斯滤波</a:t>
            </a:r>
            <a:endParaRPr lang="zh-CN" altLang="en-US" dirty="0"/>
          </a:p>
        </p:txBody>
      </p:sp>
      <p:sp>
        <p:nvSpPr>
          <p:cNvPr id="4" name="object 31"/>
          <p:cNvSpPr>
            <a:spLocks noChangeArrowheads="1"/>
          </p:cNvSpPr>
          <p:nvPr/>
        </p:nvSpPr>
        <p:spPr bwMode="auto">
          <a:xfrm>
            <a:off x="2701992" y="1390394"/>
            <a:ext cx="6519160" cy="2185121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5" name="object 32"/>
          <p:cNvSpPr txBox="1"/>
          <p:nvPr/>
        </p:nvSpPr>
        <p:spPr>
          <a:xfrm>
            <a:off x="4063999" y="3724740"/>
            <a:ext cx="4006850" cy="29845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785" spc="-50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Figure:</a:t>
            </a:r>
            <a:r>
              <a:rPr sz="1785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 </a:t>
            </a:r>
            <a:r>
              <a:rPr sz="1785" spc="-10" dirty="0">
                <a:latin typeface="宋体" panose="02010600030101010101" pitchFamily="2" charset="-122"/>
                <a:cs typeface="宋体" panose="02010600030101010101" pitchFamily="2" charset="-122"/>
              </a:rPr>
              <a:t>原始图像，高斯权重，双边权重</a:t>
            </a:r>
            <a:endParaRPr sz="178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33"/>
          <p:cNvSpPr>
            <a:spLocks noChangeArrowheads="1"/>
          </p:cNvSpPr>
          <p:nvPr/>
        </p:nvSpPr>
        <p:spPr bwMode="auto">
          <a:xfrm>
            <a:off x="1876301" y="4023190"/>
            <a:ext cx="8912461" cy="24347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7" name="object 34"/>
          <p:cNvSpPr txBox="1"/>
          <p:nvPr/>
        </p:nvSpPr>
        <p:spPr>
          <a:xfrm>
            <a:off x="4063999" y="6513712"/>
            <a:ext cx="4006850" cy="29845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785" spc="-50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Figure:</a:t>
            </a:r>
            <a:r>
              <a:rPr sz="1785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 </a:t>
            </a:r>
            <a:r>
              <a:rPr sz="1785" spc="-10" dirty="0">
                <a:latin typeface="宋体" panose="02010600030101010101" pitchFamily="2" charset="-122"/>
                <a:cs typeface="宋体" panose="02010600030101010101" pitchFamily="2" charset="-122"/>
              </a:rPr>
              <a:t>双边滤波，原始图像，高斯滤波</a:t>
            </a:r>
            <a:endParaRPr sz="178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 </a:t>
            </a:r>
            <a:r>
              <a:rPr lang="en-US" altLang="zh-CN" b="1" dirty="0"/>
              <a:t>vs </a:t>
            </a:r>
            <a:r>
              <a:rPr lang="zh-CN" altLang="en-US" b="1" dirty="0"/>
              <a:t>高斯滤波</a:t>
            </a:r>
            <a:endParaRPr lang="zh-CN" altLang="en-US" dirty="0"/>
          </a:p>
        </p:txBody>
      </p:sp>
      <p:sp>
        <p:nvSpPr>
          <p:cNvPr id="4" name="object 29"/>
          <p:cNvSpPr>
            <a:spLocks noChangeArrowheads="1"/>
          </p:cNvSpPr>
          <p:nvPr/>
        </p:nvSpPr>
        <p:spPr bwMode="auto">
          <a:xfrm>
            <a:off x="3068638" y="1700213"/>
            <a:ext cx="5764212" cy="403225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3719513" y="5732464"/>
            <a:ext cx="4203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pc="-50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Figure:</a:t>
            </a:r>
            <a:r>
              <a:rPr lang="zh-CN" altLang="en-US" spc="99" dirty="0">
                <a:solidFill>
                  <a:srgbClr val="3333B2"/>
                </a:solidFill>
                <a:latin typeface="Century" panose="02040604050505020304"/>
                <a:cs typeface="Century" panose="02040604050505020304"/>
              </a:rPr>
              <a:t> </a:t>
            </a:r>
            <a:r>
              <a:rPr lang="zh-CN" alt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双边滤波，原始图像，高斯滤波</a:t>
            </a:r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5894" y="1825625"/>
            <a:ext cx="4439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https://github.com/anlcnydn/bilateral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302" y="2619714"/>
            <a:ext cx="7734657" cy="2545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97" y="2619714"/>
            <a:ext cx="5664661" cy="604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85090"/>
            <a:ext cx="6362337" cy="532103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376" y="1566007"/>
            <a:ext cx="8834020" cy="29930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767283"/>
            <a:ext cx="9186946" cy="209071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474" y="209666"/>
            <a:ext cx="8305373" cy="6517607"/>
          </a:xfrm>
          <a:prstGeom prst="rect">
            <a:avLst/>
          </a:prstGeom>
        </p:spPr>
      </p:pic>
      <p:sp>
        <p:nvSpPr>
          <p:cNvPr id="9" name="object 32"/>
          <p:cNvSpPr>
            <a:spLocks noChangeArrowheads="1"/>
          </p:cNvSpPr>
          <p:nvPr/>
        </p:nvSpPr>
        <p:spPr bwMode="auto">
          <a:xfrm>
            <a:off x="6350246" y="941206"/>
            <a:ext cx="5537366" cy="66821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双边滤波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实现（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03392"/>
            <a:ext cx="12192000" cy="390850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7549"/>
          </a:xfrm>
        </p:spPr>
        <p:txBody>
          <a:bodyPr>
            <a:normAutofit/>
          </a:bodyPr>
          <a:lstStyle/>
          <a:p>
            <a:r>
              <a:rPr lang="zh-CN" altLang="en-US" dirty="0"/>
              <a:t>一种图像增强方法</a:t>
            </a:r>
            <a:endParaRPr lang="en-US" altLang="zh-CN" dirty="0"/>
          </a:p>
          <a:p>
            <a:r>
              <a:rPr lang="zh-CN" altLang="en-US" dirty="0"/>
              <a:t>出处：</a:t>
            </a:r>
            <a:endParaRPr lang="zh-CN" altLang="en-US" dirty="0"/>
          </a:p>
          <a:p>
            <a:pPr lvl="1"/>
            <a:r>
              <a:rPr lang="en-US" altLang="zh-CN" dirty="0"/>
              <a:t>Land EH, The </a:t>
            </a:r>
            <a:r>
              <a:rPr lang="en-US" altLang="zh-CN" dirty="0" err="1"/>
              <a:t>Retinex</a:t>
            </a:r>
            <a:r>
              <a:rPr lang="en-US" altLang="zh-CN" dirty="0"/>
              <a:t> theory of color vision. Sci Am 1977 (Dec)  237(6): 108-128</a:t>
            </a:r>
            <a:endParaRPr lang="en-US" altLang="zh-CN" dirty="0"/>
          </a:p>
          <a:p>
            <a:r>
              <a:rPr lang="en-US" altLang="zh-CN" dirty="0" err="1"/>
              <a:t>Retinex</a:t>
            </a:r>
            <a:r>
              <a:rPr lang="en-US" altLang="zh-CN" dirty="0"/>
              <a:t> </a:t>
            </a:r>
            <a:r>
              <a:rPr lang="zh-CN" altLang="en-US" dirty="0"/>
              <a:t>是一个合成词，</a:t>
            </a:r>
            <a:r>
              <a:rPr lang="en-US" altLang="zh-CN" dirty="0"/>
              <a:t>retina </a:t>
            </a:r>
            <a:r>
              <a:rPr lang="zh-CN" altLang="en-US" dirty="0"/>
              <a:t>和 </a:t>
            </a:r>
            <a:r>
              <a:rPr lang="en-US" altLang="zh-CN" dirty="0"/>
              <a:t>cortex</a:t>
            </a:r>
            <a:r>
              <a:rPr lang="zh-CN" altLang="en-US" dirty="0"/>
              <a:t>，即视网膜和皮层。研究人员模仿人类视觉系统发展了</a:t>
            </a:r>
            <a:r>
              <a:rPr lang="en-US" altLang="zh-CN" dirty="0" err="1"/>
              <a:t>Retinex</a:t>
            </a:r>
            <a:r>
              <a:rPr lang="zh-CN" altLang="en-US" dirty="0"/>
              <a:t>算法。</a:t>
            </a:r>
            <a:endParaRPr lang="zh-CN" altLang="en-US" dirty="0"/>
          </a:p>
          <a:p>
            <a:r>
              <a:rPr lang="zh-CN" altLang="en-US" dirty="0"/>
              <a:t>主要思想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zh-CN" altLang="en-US" dirty="0"/>
              <a:t>物体的颜色是由物体对长波（红色）、中波（绿色）、短波（蓝色）光线 的反射能力来决定的，而不是由反射光强度的绝对值来决定的，物体的色彩不受光照非均匀性的影响，具有一致性。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object 5"/>
          <p:cNvSpPr>
            <a:spLocks noChangeArrowheads="1"/>
          </p:cNvSpPr>
          <p:nvPr/>
        </p:nvSpPr>
        <p:spPr bwMode="auto">
          <a:xfrm>
            <a:off x="6663988" y="271387"/>
            <a:ext cx="4465637" cy="200342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7" name="object 27"/>
          <p:cNvSpPr txBox="1"/>
          <p:nvPr/>
        </p:nvSpPr>
        <p:spPr>
          <a:xfrm>
            <a:off x="4705993" y="1690688"/>
            <a:ext cx="2579687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dirty="0">
                <a:latin typeface="Georgia" panose="02040502050405020303"/>
                <a:cs typeface="Georgia" panose="02040502050405020303"/>
              </a:rPr>
              <a:t>S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4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0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spc="-9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R</a:t>
            </a:r>
            <a:r>
              <a:rPr sz="1980" spc="1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spc="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4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1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L</a:t>
            </a:r>
            <a:r>
              <a:rPr sz="1980" spc="1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spc="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4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29"/>
          <p:cNvSpPr>
            <a:spLocks noChangeArrowheads="1"/>
          </p:cNvSpPr>
          <p:nvPr/>
        </p:nvSpPr>
        <p:spPr bwMode="auto">
          <a:xfrm>
            <a:off x="3472505" y="2312989"/>
            <a:ext cx="5045075" cy="342582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5326"/>
            <a:ext cx="10515600" cy="484754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object 4"/>
          <p:cNvSpPr>
            <a:spLocks noChangeArrowheads="1"/>
          </p:cNvSpPr>
          <p:nvPr/>
        </p:nvSpPr>
        <p:spPr bwMode="auto">
          <a:xfrm>
            <a:off x="2503488" y="1282793"/>
            <a:ext cx="114300" cy="1143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5" name="object 5"/>
          <p:cNvSpPr txBox="1"/>
          <p:nvPr/>
        </p:nvSpPr>
        <p:spPr>
          <a:xfrm>
            <a:off x="2138363" y="1478056"/>
            <a:ext cx="8507412" cy="703262"/>
          </a:xfrm>
          <a:prstGeom prst="rect">
            <a:avLst/>
          </a:prstGeom>
        </p:spPr>
        <p:txBody>
          <a:bodyPr lIns="0" tIns="84309" rIns="0" bIns="0">
            <a:spAutoFit/>
          </a:bodyPr>
          <a:lstStyle/>
          <a:p>
            <a:pPr marL="25400">
              <a:spcBef>
                <a:spcPts val="665"/>
              </a:spcBef>
              <a:defRPr/>
            </a:pPr>
            <a:r>
              <a:rPr spc="-10" dirty="0">
                <a:latin typeface="宋体" panose="02010600030101010101" pitchFamily="2" charset="-122"/>
                <a:cs typeface="宋体" panose="02010600030101010101" pitchFamily="2" charset="-122"/>
              </a:rPr>
              <a:t>单尺度</a:t>
            </a:r>
            <a:r>
              <a:rPr spc="-347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pc="-20" dirty="0">
                <a:latin typeface="Georgia" panose="02040502050405020303"/>
                <a:cs typeface="Georgia" panose="02040502050405020303"/>
              </a:rPr>
              <a:t>Retinex</a:t>
            </a:r>
            <a:r>
              <a:rPr spc="159" dirty="0">
                <a:latin typeface="Georgia" panose="02040502050405020303"/>
                <a:cs typeface="Georgia" panose="02040502050405020303"/>
              </a:rPr>
              <a:t> </a:t>
            </a:r>
            <a:r>
              <a:rPr spc="-10" dirty="0">
                <a:latin typeface="宋体" panose="02010600030101010101" pitchFamily="2" charset="-122"/>
                <a:cs typeface="宋体" panose="02010600030101010101" pitchFamily="2" charset="-122"/>
              </a:rPr>
              <a:t>算法：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5400">
              <a:spcBef>
                <a:spcPts val="465"/>
              </a:spcBef>
              <a:defRPr/>
            </a:pPr>
            <a:r>
              <a:rPr 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我们希望</a:t>
            </a:r>
            <a:r>
              <a:rPr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去除光照</a:t>
            </a:r>
            <a:r>
              <a:rPr lang="en-US" b="1"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L</a:t>
            </a:r>
            <a:r>
              <a:rPr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的影响</a:t>
            </a:r>
            <a:r>
              <a:rPr spc="-1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得到图像本质</a:t>
            </a:r>
            <a:r>
              <a:rPr spc="10" dirty="0">
                <a:latin typeface="Georgia" panose="02040502050405020303"/>
                <a:cs typeface="Georgia" panose="02040502050405020303"/>
              </a:rPr>
              <a:t>R</a:t>
            </a:r>
            <a:r>
              <a:rPr spc="1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pc="10" dirty="0">
                <a:latin typeface="宋体" panose="02010600030101010101" pitchFamily="2" charset="-122"/>
                <a:cs typeface="宋体" panose="02010600030101010101" pitchFamily="2" charset="-122"/>
              </a:rPr>
              <a:t>具体</a:t>
            </a:r>
            <a:r>
              <a:rPr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可通过下式进行估计</a:t>
            </a:r>
            <a:r>
              <a:rPr lang="zh-CN" alt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3650" y="2455956"/>
            <a:ext cx="1822450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-50" dirty="0">
                <a:latin typeface="Georgia" panose="02040502050405020303"/>
                <a:cs typeface="Georgia" panose="02040502050405020303"/>
              </a:rPr>
              <a:t>log</a:t>
            </a:r>
            <a:r>
              <a:rPr sz="1980" spc="-178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R</a:t>
            </a:r>
            <a:r>
              <a:rPr sz="1980" spc="1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1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spc="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4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1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spc="-10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-50" dirty="0">
                <a:latin typeface="Georgia" panose="02040502050405020303"/>
                <a:cs typeface="Georgia" panose="02040502050405020303"/>
              </a:rPr>
              <a:t>log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8326" y="2246407"/>
            <a:ext cx="777875" cy="712787"/>
          </a:xfrm>
          <a:prstGeom prst="rect">
            <a:avLst/>
          </a:prstGeom>
        </p:spPr>
        <p:txBody>
          <a:bodyPr lIns="0" tIns="64174" rIns="0" bIns="0">
            <a:spAutoFit/>
          </a:bodyPr>
          <a:lstStyle/>
          <a:p>
            <a:pPr marL="33020">
              <a:spcBef>
                <a:spcPts val="505"/>
              </a:spcBef>
              <a:defRPr/>
            </a:pPr>
            <a:r>
              <a:rPr sz="1980" u="sng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S</a:t>
            </a:r>
            <a:r>
              <a:rPr sz="1980" u="sng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(</a:t>
            </a:r>
            <a:r>
              <a:rPr sz="1980" u="sng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x</a:t>
            </a:r>
            <a:r>
              <a:rPr sz="1980" i="1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,</a:t>
            </a:r>
            <a:r>
              <a:rPr sz="1980" i="1" u="sng" spc="-386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980" u="sng" spc="50" dirty="0">
                <a:uFill>
                  <a:solidFill>
                    <a:srgbClr val="000000"/>
                  </a:solidFill>
                </a:uFill>
                <a:latin typeface="Georgia" panose="02040502050405020303"/>
                <a:cs typeface="Georgia" panose="02040502050405020303"/>
              </a:rPr>
              <a:t>y</a:t>
            </a:r>
            <a:r>
              <a:rPr sz="1980" u="sng" spc="50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  <a:p>
            <a:pPr marL="25400">
              <a:spcBef>
                <a:spcPts val="315"/>
              </a:spcBef>
              <a:defRPr/>
            </a:pPr>
            <a:r>
              <a:rPr sz="1980" dirty="0">
                <a:latin typeface="Georgia" panose="02040502050405020303"/>
                <a:cs typeface="Georgia" panose="02040502050405020303"/>
              </a:rPr>
              <a:t>L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396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endParaRPr sz="198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5414" y="2455956"/>
            <a:ext cx="4391025" cy="330200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spc="-7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-50" dirty="0">
                <a:latin typeface="Georgia" panose="02040502050405020303"/>
                <a:cs typeface="Georgia" panose="02040502050405020303"/>
              </a:rPr>
              <a:t>log</a:t>
            </a:r>
            <a:r>
              <a:rPr sz="1980" spc="-168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dirty="0">
                <a:latin typeface="Georgia" panose="02040502050405020303"/>
                <a:cs typeface="Georgia" panose="02040502050405020303"/>
              </a:rPr>
              <a:t>S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3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9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spc="-10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-50" dirty="0">
                <a:latin typeface="Georgia" panose="02040502050405020303"/>
                <a:cs typeface="Georgia" panose="02040502050405020303"/>
              </a:rPr>
              <a:t>log</a:t>
            </a:r>
            <a:r>
              <a:rPr sz="1980" spc="-168" dirty="0">
                <a:latin typeface="Georgia" panose="02040502050405020303"/>
                <a:cs typeface="Georgia" panose="02040502050405020303"/>
              </a:rPr>
              <a:t> </a:t>
            </a:r>
            <a:r>
              <a:rPr sz="1980" spc="-20" dirty="0">
                <a:latin typeface="Tahoma" panose="020B0604030504040204"/>
                <a:cs typeface="Tahoma" panose="020B0604030504040204"/>
              </a:rPr>
              <a:t>[</a:t>
            </a:r>
            <a:r>
              <a:rPr sz="1980" spc="-20" dirty="0">
                <a:latin typeface="Georgia" panose="02040502050405020303"/>
                <a:cs typeface="Georgia" panose="02040502050405020303"/>
              </a:rPr>
              <a:t>F</a:t>
            </a:r>
            <a:r>
              <a:rPr sz="1980" spc="-2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-2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spc="-2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3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2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98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20" dirty="0">
                <a:latin typeface="Cambria" panose="02040503050406030204"/>
                <a:cs typeface="Cambria" panose="02040503050406030204"/>
              </a:rPr>
              <a:t>∗</a:t>
            </a:r>
            <a:r>
              <a:rPr sz="1980" spc="-10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dirty="0">
                <a:latin typeface="Georgia" panose="02040502050405020303"/>
                <a:cs typeface="Georgia" panose="02040502050405020303"/>
              </a:rPr>
              <a:t>S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38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-5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spc="-50" dirty="0">
                <a:latin typeface="Tahoma" panose="020B0604030504040204"/>
                <a:cs typeface="Tahoma" panose="020B0604030504040204"/>
              </a:rPr>
              <a:t>)]</a:t>
            </a:r>
            <a:r>
              <a:rPr sz="1980" spc="297" dirty="0">
                <a:latin typeface="Tahoma" panose="020B0604030504040204"/>
                <a:cs typeface="Tahoma" panose="020B0604030504040204"/>
              </a:rPr>
              <a:t> </a:t>
            </a:r>
            <a:endParaRPr sz="198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5088" y="3102068"/>
            <a:ext cx="514350" cy="236538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1385" spc="50" dirty="0">
                <a:latin typeface="Bookman Old Style"/>
                <a:cs typeface="Bookman Old Style"/>
              </a:rPr>
              <a:t>x</a:t>
            </a:r>
            <a:r>
              <a:rPr sz="1385" spc="168" dirty="0">
                <a:latin typeface="Bookman Old Style"/>
                <a:cs typeface="Bookman Old Style"/>
              </a:rPr>
              <a:t> </a:t>
            </a:r>
            <a:r>
              <a:rPr sz="1385" spc="59" dirty="0">
                <a:latin typeface="Verdana" panose="020B0604030504040204"/>
                <a:cs typeface="Verdana" panose="020B0604030504040204"/>
              </a:rPr>
              <a:t>+</a:t>
            </a:r>
            <a:r>
              <a:rPr sz="1385" spc="59" dirty="0">
                <a:latin typeface="Bookman Old Style"/>
                <a:cs typeface="Bookman Old Style"/>
              </a:rPr>
              <a:t>y</a:t>
            </a:r>
            <a:endParaRPr sz="1385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1451" y="3076669"/>
            <a:ext cx="492125" cy="1762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381000" algn="l"/>
              </a:tabLst>
              <a:defRPr/>
            </a:pPr>
            <a:r>
              <a:rPr lang="en-US" sz="990" spc="-10" dirty="0">
                <a:cs typeface="Viner Hand ITC"/>
              </a:rPr>
              <a:t>2</a:t>
            </a:r>
            <a:r>
              <a:rPr sz="990" spc="-10" dirty="0">
                <a:cs typeface="Viner Hand ITC"/>
              </a:rPr>
              <a:t>	2</a:t>
            </a:r>
            <a:endParaRPr sz="990" dirty="0">
              <a:cs typeface="Viner Hand ITC"/>
            </a:endParaRPr>
          </a:p>
        </p:txBody>
      </p:sp>
      <p:sp>
        <p:nvSpPr>
          <p:cNvPr id="11" name="object 11"/>
          <p:cNvSpPr/>
          <p:nvPr/>
        </p:nvSpPr>
        <p:spPr bwMode="auto">
          <a:xfrm>
            <a:off x="7710489" y="3352893"/>
            <a:ext cx="561975" cy="0"/>
          </a:xfrm>
          <a:custGeom>
            <a:avLst/>
            <a:gdLst>
              <a:gd name="T0" fmla="*/ 0 w 283210"/>
              <a:gd name="T1" fmla="*/ 2208883 w 28321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83210">
                <a:moveTo>
                  <a:pt x="0" y="0"/>
                </a:moveTo>
                <a:lnTo>
                  <a:pt x="282714" y="0"/>
                </a:lnTo>
              </a:path>
            </a:pathLst>
          </a:custGeom>
          <a:noFill/>
          <a:ln w="506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7872414" y="3251294"/>
            <a:ext cx="225425" cy="238125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defRPr/>
            </a:pPr>
            <a:r>
              <a:rPr sz="2080" spc="-44" baseline="-16000" dirty="0">
                <a:cs typeface="Bookman Old Style"/>
              </a:rPr>
              <a:t>c</a:t>
            </a:r>
            <a:r>
              <a:rPr sz="990" spc="-10" dirty="0">
                <a:cs typeface="Viner Hand ITC"/>
              </a:rPr>
              <a:t>2</a:t>
            </a:r>
            <a:endParaRPr sz="990">
              <a:cs typeface="Viner Hand IT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0376" y="3121119"/>
            <a:ext cx="7172325" cy="328613"/>
          </a:xfrm>
          <a:prstGeom prst="rect">
            <a:avLst/>
          </a:prstGeom>
        </p:spPr>
        <p:txBody>
          <a:bodyPr lIns="0" tIns="23909" rIns="0" bIns="0">
            <a:spAutoFit/>
          </a:bodyPr>
          <a:lstStyle/>
          <a:p>
            <a:pPr marL="25400">
              <a:spcBef>
                <a:spcPts val="190"/>
              </a:spcBef>
              <a:tabLst>
                <a:tab pos="5293995" algn="l"/>
              </a:tabLst>
              <a:defRPr/>
            </a:pPr>
            <a:r>
              <a:rPr sz="1980"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其中</a:t>
            </a: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980" spc="20" dirty="0">
                <a:latin typeface="Cambria" panose="02040503050406030204"/>
                <a:cs typeface="Cambria" panose="02040503050406030204"/>
              </a:rPr>
              <a:t>∗ </a:t>
            </a:r>
            <a:r>
              <a:rPr sz="1980" spc="-218" dirty="0">
                <a:latin typeface="Cambria" panose="02040503050406030204"/>
                <a:cs typeface="Cambria" panose="02040503050406030204"/>
              </a:rPr>
              <a:t> </a:t>
            </a: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表示卷积操作</a:t>
            </a:r>
            <a:r>
              <a:rPr sz="1980" spc="-2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980" spc="99" dirty="0">
                <a:latin typeface="Georgia" panose="02040502050405020303"/>
                <a:cs typeface="Georgia" panose="02040502050405020303"/>
              </a:rPr>
              <a:t>F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20" dirty="0">
                <a:latin typeface="Georgia" panose="02040502050405020303"/>
                <a:cs typeface="Georgia" panose="02040502050405020303"/>
              </a:rPr>
              <a:t>x</a:t>
            </a:r>
            <a:r>
              <a:rPr sz="198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980" i="1" spc="-226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50" dirty="0">
                <a:latin typeface="Georgia" panose="02040502050405020303"/>
                <a:cs typeface="Georgia" panose="02040502050405020303"/>
              </a:rPr>
              <a:t>y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79" dirty="0">
                <a:latin typeface="Tahoma" panose="020B0604030504040204"/>
                <a:cs typeface="Tahoma" panose="020B0604030504040204"/>
              </a:rPr>
              <a:t> </a:t>
            </a:r>
            <a:r>
              <a:rPr sz="1980" spc="79" dirty="0">
                <a:latin typeface="Tahoma" panose="020B0604030504040204"/>
                <a:cs typeface="Tahoma" panose="020B0604030504040204"/>
              </a:rPr>
              <a:t>=</a:t>
            </a:r>
            <a:r>
              <a:rPr sz="1980" spc="-69" dirty="0">
                <a:latin typeface="Tahoma" panose="020B0604030504040204"/>
                <a:cs typeface="Tahoma" panose="020B0604030504040204"/>
              </a:rPr>
              <a:t> </a:t>
            </a:r>
            <a:r>
              <a:rPr sz="1980" i="1" spc="159" dirty="0">
                <a:latin typeface="Arial" panose="020B0604020202020204"/>
                <a:cs typeface="Arial" panose="020B0604020202020204"/>
              </a:rPr>
              <a:t>λ</a:t>
            </a:r>
            <a:r>
              <a:rPr sz="1980" i="1" spc="-226" dirty="0">
                <a:latin typeface="Arial" panose="020B0604020202020204"/>
                <a:cs typeface="Arial" panose="020B0604020202020204"/>
              </a:rPr>
              <a:t> </a:t>
            </a:r>
            <a:r>
              <a:rPr sz="1980" spc="-30" dirty="0">
                <a:latin typeface="Georgia" panose="02040502050405020303"/>
                <a:cs typeface="Georgia" panose="02040502050405020303"/>
              </a:rPr>
              <a:t>exp</a:t>
            </a:r>
            <a:r>
              <a:rPr sz="1980" dirty="0">
                <a:latin typeface="Tahoma" panose="020B0604030504040204"/>
                <a:cs typeface="Tahoma" panose="020B0604030504040204"/>
              </a:rPr>
              <a:t>(</a:t>
            </a:r>
            <a:r>
              <a:rPr sz="1980" spc="426" dirty="0">
                <a:latin typeface="Cambria" panose="02040503050406030204"/>
                <a:cs typeface="Cambria" panose="02040503050406030204"/>
              </a:rPr>
              <a:t>−</a:t>
            </a:r>
            <a:r>
              <a:rPr sz="1980" dirty="0">
                <a:latin typeface="Cambria" panose="02040503050406030204"/>
                <a:cs typeface="Cambria" panose="02040503050406030204"/>
              </a:rPr>
              <a:t>	</a:t>
            </a:r>
            <a:r>
              <a:rPr sz="1980" dirty="0">
                <a:latin typeface="Tahoma" panose="020B0604030504040204"/>
                <a:cs typeface="Tahoma" panose="020B0604030504040204"/>
              </a:rPr>
              <a:t>)</a:t>
            </a:r>
            <a:r>
              <a:rPr sz="1980" spc="-1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>
            <a:spLocks noChangeArrowheads="1"/>
          </p:cNvSpPr>
          <p:nvPr/>
        </p:nvSpPr>
        <p:spPr bwMode="auto">
          <a:xfrm>
            <a:off x="2503488" y="4251418"/>
            <a:ext cx="114300" cy="1143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5" name="object 16"/>
          <p:cNvSpPr txBox="1">
            <a:spLocks noChangeArrowheads="1"/>
          </p:cNvSpPr>
          <p:nvPr/>
        </p:nvSpPr>
        <p:spPr bwMode="auto">
          <a:xfrm>
            <a:off x="1774826" y="3681506"/>
            <a:ext cx="8137525" cy="6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167" rIns="0" bIns="0">
            <a:spAutoFit/>
          </a:bodyPr>
          <a:lstStyle>
            <a:lvl1pPr marL="52578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200"/>
              </a:spcBef>
              <a:defRPr/>
            </a:pPr>
            <a:r>
              <a:rPr lang="zh-CN" altLang="en-US" spc="-10" dirty="0">
                <a:latin typeface="宋体" panose="02010600030101010101" pitchFamily="2" charset="-122"/>
                <a:cs typeface="宋体" panose="02010600030101010101" pitchFamily="2" charset="-122"/>
              </a:rPr>
              <a:t>卷积部分可以</a:t>
            </a:r>
            <a:r>
              <a:rPr lang="zh-CN" altLang="en-US" dirty="0">
                <a:latin typeface="宋体" panose="02010600030101010101" pitchFamily="2" charset="-122"/>
              </a:rPr>
              <a:t>理解</a:t>
            </a:r>
            <a:r>
              <a:rPr lang="zh-CN" altLang="zh-CN" dirty="0">
                <a:latin typeface="宋体" panose="02010600030101010101" pitchFamily="2" charset="-122"/>
              </a:rPr>
              <a:t>为通过计算像素点与周围区域加权平均</a:t>
            </a:r>
            <a:r>
              <a:rPr lang="zh-CN" altLang="en-US" dirty="0">
                <a:latin typeface="宋体" panose="02010600030101010101" pitchFamily="2" charset="-122"/>
              </a:rPr>
              <a:t>（低通滤波）</a:t>
            </a:r>
            <a:r>
              <a:rPr lang="zh-CN" altLang="zh-CN" dirty="0">
                <a:latin typeface="宋体" panose="02010600030101010101" pitchFamily="2" charset="-122"/>
              </a:rPr>
              <a:t>来估计图像中照度的变化，然后将其去除</a:t>
            </a:r>
            <a:r>
              <a:rPr lang="zh-CN" altLang="en-US" dirty="0">
                <a:latin typeface="宋体" panose="02010600030101010101" pitchFamily="2" charset="-122"/>
              </a:rPr>
              <a:t>即可</a:t>
            </a:r>
            <a:r>
              <a:rPr lang="zh-CN" altLang="zh-CN" dirty="0">
                <a:latin typeface="宋体" panose="02010600030101010101" pitchFamily="2" charset="-122"/>
              </a:rPr>
              <a:t>只保留图像中物体的反射属性。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8364" y="5364257"/>
            <a:ext cx="597058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8000"/>
              </a:lnSpc>
              <a:defRPr/>
            </a:pPr>
            <a:r>
              <a:rPr lang="zh-CN" altLang="zh-CN" sz="1200" baseline="28000" dirty="0">
                <a:latin typeface="Bookman Old Style" panose="02050604050505020204" pitchFamily="18" charset="0"/>
              </a:rPr>
              <a:t>1</a:t>
            </a:r>
            <a:r>
              <a:rPr lang="zh-CN" altLang="zh-CN" sz="1200" dirty="0">
                <a:latin typeface="Palatino Linotype" panose="02040502050505030304" pitchFamily="18" charset="0"/>
              </a:rPr>
              <a:t>J.J. McCann, </a:t>
            </a:r>
            <a:r>
              <a:rPr lang="zh-CN" altLang="zh-CN" sz="1200" dirty="0">
                <a:latin typeface="宋体" panose="02010600030101010101" pitchFamily="2" charset="-122"/>
              </a:rPr>
              <a:t>“</a:t>
            </a:r>
            <a:r>
              <a:rPr lang="zh-CN" altLang="zh-CN" sz="1200" dirty="0">
                <a:latin typeface="Palatino Linotype" panose="02040502050505030304" pitchFamily="18" charset="0"/>
              </a:rPr>
              <a:t>Lessons Learned from Mondrians Applied to Real Images and  Color</a:t>
            </a:r>
            <a:endParaRPr lang="en-US" altLang="zh-CN" sz="1200" dirty="0">
              <a:latin typeface="Palatino Linotype" panose="02040502050505030304" pitchFamily="18" charset="0"/>
            </a:endParaRPr>
          </a:p>
          <a:p>
            <a:pPr>
              <a:lnSpc>
                <a:spcPct val="118000"/>
              </a:lnSpc>
              <a:defRPr/>
            </a:pPr>
            <a:r>
              <a:rPr lang="zh-CN" altLang="zh-CN" sz="1200" dirty="0">
                <a:latin typeface="Palatino Linotype" panose="02040502050505030304" pitchFamily="18" charset="0"/>
              </a:rPr>
              <a:t> </a:t>
            </a:r>
            <a:r>
              <a:rPr lang="en-US" altLang="zh-CN" sz="1200" dirty="0">
                <a:latin typeface="Palatino Linotype" panose="02040502050505030304" pitchFamily="18" charset="0"/>
              </a:rPr>
              <a:t>   </a:t>
            </a:r>
            <a:r>
              <a:rPr lang="zh-CN" altLang="zh-CN" sz="1200" dirty="0">
                <a:latin typeface="Palatino Linotype" panose="02040502050505030304" pitchFamily="18" charset="0"/>
              </a:rPr>
              <a:t>Gamuts</a:t>
            </a:r>
            <a:r>
              <a:rPr lang="zh-CN" altLang="zh-CN" sz="1200" dirty="0">
                <a:latin typeface="宋体" panose="02010600030101010101" pitchFamily="2" charset="-122"/>
              </a:rPr>
              <a:t>”</a:t>
            </a:r>
            <a:r>
              <a:rPr lang="zh-CN" altLang="zh-CN" sz="1200" dirty="0">
                <a:latin typeface="Palatino Linotype" panose="02040502050505030304" pitchFamily="18" charset="0"/>
              </a:rPr>
              <a:t>, Proc. 7th Color IS&amp;T/SID Imaging Conference, pp. 1-8, (1999).</a:t>
            </a:r>
            <a:endParaRPr lang="zh-CN" altLang="zh-CN" sz="1200" dirty="0">
              <a:latin typeface="Palatino Linotype" panose="02040502050505030304" pitchFamily="18" charset="0"/>
            </a:endParaRPr>
          </a:p>
          <a:p>
            <a:pPr>
              <a:spcBef>
                <a:spcPts val="125"/>
              </a:spcBef>
              <a:defRPr/>
            </a:pPr>
            <a:r>
              <a:rPr lang="zh-CN" altLang="zh-CN" sz="1200" baseline="28000" dirty="0">
                <a:latin typeface="Bookman Old Style" panose="02050604050505020204" pitchFamily="18" charset="0"/>
              </a:rPr>
              <a:t>2</a:t>
            </a:r>
            <a:r>
              <a:rPr lang="zh-CN" altLang="zh-CN" sz="1200" dirty="0">
                <a:latin typeface="Palatino Linotype" panose="02040502050505030304" pitchFamily="18" charset="0"/>
              </a:rPr>
              <a:t>Jobson DJ. A multi-scale Retinex for bridging the gap between color images</a:t>
            </a:r>
            <a:endParaRPr lang="en-US" altLang="zh-CN" sz="1200" dirty="0">
              <a:latin typeface="Palatino Linotype" panose="02040502050505030304" pitchFamily="18" charset="0"/>
            </a:endParaRPr>
          </a:p>
          <a:p>
            <a:pPr>
              <a:spcBef>
                <a:spcPts val="125"/>
              </a:spcBef>
              <a:defRPr/>
            </a:pPr>
            <a:r>
              <a:rPr lang="en-US" altLang="zh-CN" sz="1200" dirty="0">
                <a:latin typeface="Palatino Linotype" panose="02040502050505030304"/>
                <a:cs typeface="Palatino Linotype" panose="02040502050505030304"/>
              </a:rPr>
              <a:t>   and </a:t>
            </a:r>
            <a:r>
              <a:rPr lang="en-US" altLang="zh-CN" sz="1200" spc="3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lang="en-US" altLang="zh-CN" sz="1200" spc="-10" dirty="0">
                <a:latin typeface="Palatino Linotype" panose="02040502050505030304"/>
                <a:cs typeface="Palatino Linotype" panose="02040502050505030304"/>
              </a:rPr>
              <a:t>human 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</a:rPr>
              <a:t>observation </a:t>
            </a:r>
            <a:r>
              <a:rPr lang="en-US" altLang="zh-CN" sz="1200" spc="-30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</a:rPr>
              <a:t>scenes. </a:t>
            </a:r>
            <a:r>
              <a:rPr lang="en-US" altLang="zh-CN" sz="1200" spc="129" dirty="0">
                <a:latin typeface="Palatino Linotype" panose="02040502050505030304"/>
                <a:cs typeface="Palatino Linotype" panose="02040502050505030304"/>
              </a:rPr>
              <a:t>IEEE </a:t>
            </a:r>
            <a:r>
              <a:rPr lang="en-US" altLang="zh-CN" sz="1200" spc="149" dirty="0">
                <a:latin typeface="Palatino Linotype" panose="02040502050505030304"/>
                <a:cs typeface="Palatino Linotype" panose="02040502050505030304"/>
              </a:rPr>
              <a:t>TIP </a:t>
            </a:r>
            <a:r>
              <a:rPr lang="en-US" altLang="zh-CN" sz="1200" spc="50" dirty="0">
                <a:latin typeface="Palatino Linotype" panose="02040502050505030304"/>
                <a:cs typeface="Palatino Linotype" panose="02040502050505030304"/>
              </a:rPr>
              <a:t>1997, </a:t>
            </a:r>
            <a:r>
              <a:rPr lang="en-US" altLang="zh-CN" sz="1200" spc="69" dirty="0"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6</a:t>
            </a:r>
            <a:r>
              <a:rPr lang="en-US" altLang="zh-CN" sz="1200" spc="69" dirty="0">
                <a:latin typeface="Palatino Linotype" panose="02040502050505030304"/>
                <a:cs typeface="Palatino Linotype" panose="02040502050505030304"/>
              </a:rPr>
              <a:t>(7</a:t>
            </a:r>
            <a:r>
              <a:rPr lang="en-US" altLang="zh-CN" sz="1200" spc="69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):</a:t>
            </a:r>
            <a:r>
              <a:rPr lang="en-US" altLang="zh-CN" sz="1200" spc="5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9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65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-9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7</a:t>
            </a:r>
            <a:r>
              <a:rPr lang="en-US" altLang="zh-CN" sz="1200" dirty="0"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6.</a:t>
            </a:r>
            <a:endParaRPr lang="en-US" altLang="zh-CN" sz="1200" dirty="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文本框 2"/>
          <p:cNvSpPr txBox="1">
            <a:spLocks noChangeArrowheads="1"/>
          </p:cNvSpPr>
          <p:nvPr/>
        </p:nvSpPr>
        <p:spPr bwMode="auto">
          <a:xfrm>
            <a:off x="2138364" y="4895943"/>
            <a:ext cx="8148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之后，又出现了迭代 </a:t>
            </a:r>
            <a:r>
              <a:rPr lang="en-US" altLang="zh-CN"/>
              <a:t>Retinex1</a:t>
            </a:r>
            <a:r>
              <a:rPr lang="zh-CN" altLang="en-US"/>
              <a:t>、多尺度 </a:t>
            </a:r>
            <a:r>
              <a:rPr lang="en-US" altLang="zh-CN"/>
              <a:t>Retinex2</a:t>
            </a:r>
            <a:r>
              <a:rPr lang="zh-CN" altLang="en-US"/>
              <a:t>等改进算法，可自行阅读。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5326"/>
            <a:ext cx="10515600" cy="484754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object 26"/>
          <p:cNvSpPr txBox="1"/>
          <p:nvPr/>
        </p:nvSpPr>
        <p:spPr>
          <a:xfrm>
            <a:off x="2875343" y="1468439"/>
            <a:ext cx="3024187" cy="339725"/>
          </a:xfrm>
          <a:prstGeom prst="rect">
            <a:avLst/>
          </a:prstGeom>
        </p:spPr>
        <p:txBody>
          <a:bodyPr lIns="0" tIns="33975" rIns="0" bIns="0">
            <a:spAutoFit/>
          </a:bodyPr>
          <a:lstStyle/>
          <a:p>
            <a:pPr marL="288290">
              <a:spcBef>
                <a:spcPts val="2170"/>
              </a:spcBef>
              <a:defRPr/>
            </a:pPr>
            <a:r>
              <a:rPr sz="1980" spc="-10" dirty="0" err="1">
                <a:latin typeface="宋体" panose="02010600030101010101" pitchFamily="2" charset="-122"/>
                <a:cs typeface="宋体" panose="02010600030101010101" pitchFamily="2" charset="-122"/>
              </a:rPr>
              <a:t>效果</a:t>
            </a:r>
            <a:endParaRPr sz="198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27"/>
          <p:cNvSpPr>
            <a:spLocks noChangeArrowheads="1"/>
          </p:cNvSpPr>
          <p:nvPr/>
        </p:nvSpPr>
        <p:spPr bwMode="auto">
          <a:xfrm>
            <a:off x="3835400" y="2036764"/>
            <a:ext cx="4510088" cy="167957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" name="object 28"/>
          <p:cNvSpPr>
            <a:spLocks noChangeArrowheads="1"/>
          </p:cNvSpPr>
          <p:nvPr/>
        </p:nvSpPr>
        <p:spPr bwMode="auto">
          <a:xfrm>
            <a:off x="3835401" y="3746501"/>
            <a:ext cx="4525963" cy="22463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5326"/>
            <a:ext cx="10515600" cy="4847549"/>
          </a:xfrm>
        </p:spPr>
        <p:txBody>
          <a:bodyPr>
            <a:normAutofit/>
          </a:bodyPr>
          <a:lstStyle/>
          <a:p>
            <a:r>
              <a:rPr lang="zh-CN" altLang="en-US" dirty="0"/>
              <a:t>实现（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82463" y="1649886"/>
            <a:ext cx="8498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https://github.com/lysukhin/python-computer-vision/tree/master/retinex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42" y="2695143"/>
            <a:ext cx="12078269" cy="845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87" y="3928448"/>
            <a:ext cx="7195186" cy="13859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29606" y="2371430"/>
            <a:ext cx="2194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 multi-scale 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Retinex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5326"/>
            <a:ext cx="10515600" cy="484754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990600" y="1797726"/>
            <a:ext cx="10515600" cy="484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实现（</a:t>
            </a:r>
            <a:r>
              <a:rPr lang="en-US" altLang="zh-CN"/>
              <a:t>Python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921" y="2419303"/>
            <a:ext cx="10125714" cy="4225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05" y="902347"/>
            <a:ext cx="6665665" cy="120616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3098" y="2665035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/>
              <a:t>Thanks</a:t>
            </a:r>
            <a:r>
              <a:rPr lang="zh-CN" altLang="en-US" sz="7200"/>
              <a:t>！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64714"/>
            <a:ext cx="7824066" cy="4093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55" y="223008"/>
            <a:ext cx="6227045" cy="45883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Opencv</a:t>
            </a:r>
            <a:r>
              <a:rPr lang="zh-CN" altLang="en-US" b="1" dirty="0"/>
              <a:t>基础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944" y="1861225"/>
            <a:ext cx="10221463" cy="4029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4305</Words>
  <Application>WPS 演示</Application>
  <PresentationFormat>宽屏</PresentationFormat>
  <Paragraphs>467</Paragraphs>
  <Slides>79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104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Georgia</vt:lpstr>
      <vt:lpstr>Tahoma</vt:lpstr>
      <vt:lpstr>Cambria</vt:lpstr>
      <vt:lpstr>Bookman Old Style</vt:lpstr>
      <vt:lpstr>Segoe Print</vt:lpstr>
      <vt:lpstr>Georgia</vt:lpstr>
      <vt:lpstr>Bookman Old Style</vt:lpstr>
      <vt:lpstr>Euphorigenic</vt:lpstr>
      <vt:lpstr>Tahoma</vt:lpstr>
      <vt:lpstr>Cambria</vt:lpstr>
      <vt:lpstr>Verdana</vt:lpstr>
      <vt:lpstr>Verdana</vt:lpstr>
      <vt:lpstr>Arial</vt:lpstr>
      <vt:lpstr>Century</vt:lpstr>
      <vt:lpstr>Viner Hand ITC</vt:lpstr>
      <vt:lpstr>Palatino Linotype</vt:lpstr>
      <vt:lpstr>Palatino Linotype</vt:lpstr>
      <vt:lpstr>Office 主题​​</vt:lpstr>
      <vt:lpstr>DIP第二次习题课</vt:lpstr>
      <vt:lpstr>Outline</vt:lpstr>
      <vt:lpstr>Outline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Opencv基础</vt:lpstr>
      <vt:lpstr>Outline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作业讲评</vt:lpstr>
      <vt:lpstr>Outline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基于暗通道先验的去雾算法</vt:lpstr>
      <vt:lpstr>双边滤波</vt:lpstr>
      <vt:lpstr>高斯滤波</vt:lpstr>
      <vt:lpstr>高斯滤波</vt:lpstr>
      <vt:lpstr>高斯滤波</vt:lpstr>
      <vt:lpstr>双边滤波</vt:lpstr>
      <vt:lpstr>双边滤波</vt:lpstr>
      <vt:lpstr>双边滤波 vs 高斯滤波</vt:lpstr>
      <vt:lpstr>双边滤波 vs 高斯滤波</vt:lpstr>
      <vt:lpstr>双边滤波</vt:lpstr>
      <vt:lpstr>双边滤波</vt:lpstr>
      <vt:lpstr>双边滤波</vt:lpstr>
      <vt:lpstr>双边滤波</vt:lpstr>
      <vt:lpstr>Retinex</vt:lpstr>
      <vt:lpstr>Retinex</vt:lpstr>
      <vt:lpstr>Retinex</vt:lpstr>
      <vt:lpstr>Retinex</vt:lpstr>
      <vt:lpstr>Retinex</vt:lpstr>
      <vt:lpstr>Retinex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DIP第二次习题课</dc:title>
  <dc:creator>tianxing na</dc:creator>
  <cp:lastModifiedBy>∀εn! ∀id! ∀ic!</cp:lastModifiedBy>
  <cp:revision>68</cp:revision>
  <dcterms:created xsi:type="dcterms:W3CDTF">2021-10-22T10:55:00Z</dcterms:created>
  <dcterms:modified xsi:type="dcterms:W3CDTF">2021-10-25T16:00:59Z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F2A64BDF92394F66AB548EB3D0DF626B</vt:lpwstr>
  </property>
  <property fmtid="{D5CDD505-2E9C-101B-9397-08002B2CF9AE}" pid="3" name="KSOProductBuildVer">
    <vt:lpwstr>2052-11.1.0.10938</vt:lpwstr>
  </property>
</Properties>
</file>